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418" r:id="rId3"/>
    <p:sldId id="730" r:id="rId4"/>
    <p:sldId id="729" r:id="rId5"/>
    <p:sldId id="734" r:id="rId6"/>
    <p:sldId id="735" r:id="rId7"/>
    <p:sldId id="731" r:id="rId8"/>
    <p:sldId id="422" r:id="rId9"/>
    <p:sldId id="732" r:id="rId10"/>
    <p:sldId id="733" r:id="rId11"/>
    <p:sldId id="430" r:id="rId12"/>
    <p:sldId id="423" r:id="rId13"/>
    <p:sldId id="424" r:id="rId14"/>
    <p:sldId id="425" r:id="rId15"/>
    <p:sldId id="736" r:id="rId16"/>
    <p:sldId id="431" r:id="rId17"/>
    <p:sldId id="433" r:id="rId18"/>
    <p:sldId id="432" r:id="rId19"/>
    <p:sldId id="428" r:id="rId20"/>
    <p:sldId id="737" r:id="rId21"/>
    <p:sldId id="426" r:id="rId22"/>
    <p:sldId id="434" r:id="rId23"/>
    <p:sldId id="427" r:id="rId24"/>
    <p:sldId id="257" r:id="rId25"/>
    <p:sldId id="738" r:id="rId26"/>
    <p:sldId id="260" r:id="rId27"/>
    <p:sldId id="266" r:id="rId28"/>
    <p:sldId id="264" r:id="rId29"/>
    <p:sldId id="258" r:id="rId30"/>
    <p:sldId id="419" r:id="rId31"/>
    <p:sldId id="267" r:id="rId32"/>
    <p:sldId id="420" r:id="rId33"/>
    <p:sldId id="429" r:id="rId34"/>
    <p:sldId id="259" r:id="rId35"/>
    <p:sldId id="421" r:id="rId36"/>
    <p:sldId id="270" r:id="rId37"/>
    <p:sldId id="269" r:id="rId38"/>
    <p:sldId id="272" r:id="rId39"/>
    <p:sldId id="274" r:id="rId40"/>
    <p:sldId id="268" r:id="rId41"/>
    <p:sldId id="435" r:id="rId42"/>
    <p:sldId id="275" r:id="rId43"/>
    <p:sldId id="276" r:id="rId44"/>
    <p:sldId id="277" r:id="rId45"/>
    <p:sldId id="26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45" autoAdjust="0"/>
    <p:restoredTop sz="94694"/>
  </p:normalViewPr>
  <p:slideViewPr>
    <p:cSldViewPr snapToGrid="0">
      <p:cViewPr varScale="1">
        <p:scale>
          <a:sx n="112" d="100"/>
          <a:sy n="112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0605C-72F1-E944-88D5-1B454E03A358}" type="datetimeFigureOut">
              <a:rPr lang="en-US" smtClean="0"/>
              <a:t>9/19/23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1F1F0-3FD0-C94E-B507-68F038C5B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03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4431D-A146-4B17-8C6A-38183CB777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8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22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29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4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0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05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9/19/23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9/19/23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46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9/19/23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15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08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7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9E358-02A8-4ACC-A1AE-172032045477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Parse Trees and Ambiguous Grammars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236</a:t>
            </a:r>
          </a:p>
          <a:p>
            <a:r>
              <a:rPr lang="en-US" dirty="0"/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1482612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612C-59DF-D345-9F61-60460D5F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tell if a grammar is context free?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0BBB5-572C-0243-AD38-A8187ACF7A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Is the grammar context free?</a:t>
            </a:r>
          </a:p>
          <a:p>
            <a:r>
              <a:rPr lang="en-US" dirty="0"/>
              <a:t>Which of the following is true?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4075C-22C4-CC42-822C-4BFBF2DB32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Let T = {0,1,2}</a:t>
            </a:r>
          </a:p>
          <a:p>
            <a:r>
              <a:rPr lang="en-US" dirty="0"/>
              <a:t>Make up a grammar that generates the language 01*2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22B501-2E07-8140-B7AA-F83C07B34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864" y="2944585"/>
            <a:ext cx="25273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67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612C-59DF-D345-9F61-60460D5F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0BBB5-572C-0243-AD38-A8187ACF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Terminals</a:t>
            </a:r>
          </a:p>
          <a:p>
            <a:r>
              <a:rPr lang="en-US" dirty="0"/>
              <a:t>Non-terminals</a:t>
            </a:r>
          </a:p>
          <a:p>
            <a:r>
              <a:rPr lang="en-US" dirty="0"/>
              <a:t>Starting non-terminals</a:t>
            </a:r>
          </a:p>
          <a:p>
            <a:r>
              <a:rPr lang="en-US" dirty="0"/>
              <a:t>Productions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4D2ED08-6716-6245-AF2F-14BA1A153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921" y="0"/>
            <a:ext cx="479619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44492D-1EFC-0C47-AD82-1B22D072FF16}"/>
              </a:ext>
            </a:extLst>
          </p:cNvPr>
          <p:cNvSpPr txBox="1"/>
          <p:nvPr/>
        </p:nvSpPr>
        <p:spPr>
          <a:xfrm>
            <a:off x="838200" y="5013434"/>
            <a:ext cx="5119863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An example grammar from my research</a:t>
            </a:r>
          </a:p>
          <a:p>
            <a:r>
              <a:rPr lang="en-US" sz="2400" dirty="0"/>
              <a:t>written in BNF (Backus </a:t>
            </a:r>
            <a:r>
              <a:rPr lang="en-US" sz="2400" dirty="0" err="1"/>
              <a:t>Naur</a:t>
            </a:r>
            <a:r>
              <a:rPr lang="en-US" sz="2400" dirty="0"/>
              <a:t> Form).</a:t>
            </a:r>
          </a:p>
          <a:p>
            <a:endParaRPr lang="en-US" sz="2400" dirty="0"/>
          </a:p>
          <a:p>
            <a:r>
              <a:rPr lang="en-US" sz="2400" dirty="0"/>
              <a:t>Which are terminals? Non-terminals?</a:t>
            </a:r>
          </a:p>
        </p:txBody>
      </p:sp>
    </p:spTree>
    <p:extLst>
      <p:ext uri="{BB962C8B-B14F-4D97-AF65-F5344CB8AC3E}">
        <p14:creationId xmlns:p14="http://schemas.microsoft.com/office/powerpoint/2010/main" val="3788996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612C-59DF-D345-9F61-60460D5F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0BBB5-572C-0243-AD38-A8187ACF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Terminals</a:t>
            </a:r>
          </a:p>
          <a:p>
            <a:r>
              <a:rPr lang="en-US" dirty="0"/>
              <a:t>Non-terminals</a:t>
            </a:r>
          </a:p>
          <a:p>
            <a:r>
              <a:rPr lang="en-US" dirty="0"/>
              <a:t>Starting non-terminals</a:t>
            </a:r>
          </a:p>
          <a:p>
            <a:r>
              <a:rPr lang="en-US" dirty="0"/>
              <a:t>Productions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4D2ED08-6716-6245-AF2F-14BA1A153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921" y="0"/>
            <a:ext cx="4796190" cy="68580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219E9EB-ECDD-934F-8A0B-88B070C4F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47" y="3819033"/>
            <a:ext cx="4625637" cy="2874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4E6AF6-8010-2749-900B-01DE3C22EA88}"/>
              </a:ext>
            </a:extLst>
          </p:cNvPr>
          <p:cNvSpPr txBox="1"/>
          <p:nvPr/>
        </p:nvSpPr>
        <p:spPr>
          <a:xfrm>
            <a:off x="4218580" y="2886502"/>
            <a:ext cx="7794313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I’m not showing the derivation tree.</a:t>
            </a:r>
          </a:p>
          <a:p>
            <a:r>
              <a:rPr lang="en-US" sz="2400" dirty="0"/>
              <a:t>I’m showing the program constructed from the grammar.</a:t>
            </a:r>
          </a:p>
          <a:p>
            <a:r>
              <a:rPr lang="en-US" sz="2400" dirty="0"/>
              <a:t>The program just happens to be a tree.</a:t>
            </a:r>
          </a:p>
          <a:p>
            <a:r>
              <a:rPr lang="en-US" sz="2400" dirty="0"/>
              <a:t>(Technically, this type of program is called an </a:t>
            </a:r>
            <a:r>
              <a:rPr lang="en-US" sz="2400" i="1" dirty="0"/>
              <a:t>expression tree</a:t>
            </a:r>
            <a:r>
              <a:rPr lang="en-US" sz="24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19773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612C-59DF-D345-9F61-60460D5F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0BBB5-572C-0243-AD38-A8187ACF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Terminals</a:t>
            </a:r>
          </a:p>
          <a:p>
            <a:r>
              <a:rPr lang="en-US" dirty="0"/>
              <a:t>Non-terminals</a:t>
            </a:r>
          </a:p>
          <a:p>
            <a:r>
              <a:rPr lang="en-US" dirty="0"/>
              <a:t>Starting non-terminals</a:t>
            </a:r>
          </a:p>
          <a:p>
            <a:r>
              <a:rPr lang="en-US" dirty="0"/>
              <a:t>Productions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4D2ED08-6716-6245-AF2F-14BA1A153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921" y="0"/>
            <a:ext cx="4796190" cy="68580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219E9EB-ECDD-934F-8A0B-88B070C4F6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47" y="3819033"/>
            <a:ext cx="4625637" cy="2874962"/>
          </a:xfrm>
          <a:prstGeom prst="rect">
            <a:avLst/>
          </a:prstGeom>
        </p:spPr>
      </p:pic>
      <p:pic>
        <p:nvPicPr>
          <p:cNvPr id="4" name="nest_maintenace" descr="nest_maintenace">
            <a:hlinkClick r:id="" action="ppaction://media"/>
            <a:extLst>
              <a:ext uri="{FF2B5EF4-FFF2-40B4-BE49-F238E27FC236}">
                <a16:creationId xmlns:a16="http://schemas.microsoft.com/office/drawing/2014/main" id="{219BC50D-9DBD-B443-BDB5-721BF120E4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" y="365125"/>
            <a:ext cx="5948010" cy="616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0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612C-59DF-D345-9F61-60460D5F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0BBB5-572C-0243-AD38-A8187ACF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Terminals</a:t>
            </a:r>
          </a:p>
          <a:p>
            <a:r>
              <a:rPr lang="en-US" dirty="0"/>
              <a:t>Non-terminals</a:t>
            </a:r>
          </a:p>
          <a:p>
            <a:r>
              <a:rPr lang="en-US" dirty="0"/>
              <a:t>Starting non-terminals</a:t>
            </a:r>
          </a:p>
          <a:p>
            <a:r>
              <a:rPr lang="en-US" dirty="0"/>
              <a:t>Productions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4D2ED08-6716-6245-AF2F-14BA1A153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921" y="0"/>
            <a:ext cx="4796190" cy="68580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219E9EB-ECDD-934F-8A0B-88B070C4F6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47" y="3819033"/>
            <a:ext cx="4625637" cy="2874962"/>
          </a:xfrm>
          <a:prstGeom prst="rect">
            <a:avLst/>
          </a:prstGeom>
        </p:spPr>
      </p:pic>
      <p:pic>
        <p:nvPicPr>
          <p:cNvPr id="4" name="nest_maintenace" descr="nest_maintenace">
            <a:hlinkClick r:id="" action="ppaction://media"/>
            <a:extLst>
              <a:ext uri="{FF2B5EF4-FFF2-40B4-BE49-F238E27FC236}">
                <a16:creationId xmlns:a16="http://schemas.microsoft.com/office/drawing/2014/main" id="{219BC50D-9DBD-B443-BDB5-721BF120E4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" y="365125"/>
            <a:ext cx="5948010" cy="6168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BABB5F-2579-BD46-8F6D-C7619F53C7F1}"/>
              </a:ext>
            </a:extLst>
          </p:cNvPr>
          <p:cNvSpPr txBox="1"/>
          <p:nvPr/>
        </p:nvSpPr>
        <p:spPr>
          <a:xfrm>
            <a:off x="6751929" y="2055813"/>
            <a:ext cx="5298182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We had to use the tools in today’s</a:t>
            </a:r>
          </a:p>
          <a:p>
            <a:r>
              <a:rPr lang="en-US" sz="2800" dirty="0"/>
              <a:t>lecture to make this grammar work</a:t>
            </a:r>
          </a:p>
        </p:txBody>
      </p:sp>
    </p:spTree>
    <p:extLst>
      <p:ext uri="{BB962C8B-B14F-4D97-AF65-F5344CB8AC3E}">
        <p14:creationId xmlns:p14="http://schemas.microsoft.com/office/powerpoint/2010/main" val="303636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E3397-5091-4C84-DD93-67CADBBCE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with Derivation Trees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C900D-69AA-619A-B17E-388EDECC7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go back and forth between saying “derivation tree” and “parse tree”. Sorry</a:t>
            </a:r>
          </a:p>
        </p:txBody>
      </p:sp>
    </p:spTree>
    <p:extLst>
      <p:ext uri="{BB962C8B-B14F-4D97-AF65-F5344CB8AC3E}">
        <p14:creationId xmlns:p14="http://schemas.microsoft.com/office/powerpoint/2010/main" val="3506009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4B53-226D-AE4D-94D9-070B59E4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C489F-506A-094D-8233-FD0D2F3AB73B}"/>
              </a:ext>
            </a:extLst>
          </p:cNvPr>
          <p:cNvSpPr txBox="1"/>
          <p:nvPr/>
        </p:nvSpPr>
        <p:spPr>
          <a:xfrm>
            <a:off x="802065" y="1326822"/>
            <a:ext cx="8003858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err="1"/>
              <a:t>datalogProgram</a:t>
            </a:r>
            <a:r>
              <a:rPr lang="en-US" sz="2000" dirty="0"/>
              <a:t> -&gt; SCHEMES COLON scheme </a:t>
            </a:r>
            <a:r>
              <a:rPr lang="en-US" sz="2000" dirty="0" err="1"/>
              <a:t>schemeList</a:t>
            </a:r>
            <a:r>
              <a:rPr lang="en-US" sz="2000" dirty="0"/>
              <a:t> FACTS COLON EOF</a:t>
            </a:r>
          </a:p>
          <a:p>
            <a:r>
              <a:rPr lang="en-US" sz="2000" dirty="0" err="1"/>
              <a:t>schemeList</a:t>
            </a:r>
            <a:r>
              <a:rPr lang="en-US" sz="2000" dirty="0"/>
              <a:t> -&gt; scheme </a:t>
            </a:r>
            <a:r>
              <a:rPr lang="en-US" sz="2000" dirty="0" err="1"/>
              <a:t>schemeList</a:t>
            </a:r>
            <a:r>
              <a:rPr lang="en-US" sz="2000" dirty="0"/>
              <a:t> | lambda </a:t>
            </a:r>
          </a:p>
          <a:p>
            <a:r>
              <a:rPr lang="en-US" sz="2000" dirty="0"/>
              <a:t>scheme -&gt; ID LEFT_PAREN ID </a:t>
            </a:r>
            <a:r>
              <a:rPr lang="en-US" sz="2000" dirty="0" err="1"/>
              <a:t>idList</a:t>
            </a:r>
            <a:r>
              <a:rPr lang="en-US" sz="2000" dirty="0"/>
              <a:t> RIGHT_PAREN </a:t>
            </a:r>
          </a:p>
          <a:p>
            <a:r>
              <a:rPr lang="en-US" sz="2000" dirty="0" err="1"/>
              <a:t>idList</a:t>
            </a:r>
            <a:r>
              <a:rPr lang="en-US" sz="2000" dirty="0"/>
              <a:t> -&gt; COMMA ID </a:t>
            </a:r>
            <a:r>
              <a:rPr lang="en-US" sz="2000" dirty="0" err="1"/>
              <a:t>idList</a:t>
            </a:r>
            <a:r>
              <a:rPr lang="en-US" sz="2000"/>
              <a:t> | lambda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7A5E6-78D4-3445-BE70-A1A9413E1793}"/>
              </a:ext>
            </a:extLst>
          </p:cNvPr>
          <p:cNvSpPr txBox="1"/>
          <p:nvPr/>
        </p:nvSpPr>
        <p:spPr>
          <a:xfrm>
            <a:off x="9513735" y="583565"/>
            <a:ext cx="2547877" cy="5909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(SCHEMES,"Schemes",1)</a:t>
            </a:r>
          </a:p>
          <a:p>
            <a:r>
              <a:rPr lang="en-US" dirty="0"/>
              <a:t>(COLON,":",1)</a:t>
            </a:r>
          </a:p>
          <a:p>
            <a:r>
              <a:rPr lang="en-US" dirty="0"/>
              <a:t>(ID,"snap",2)</a:t>
            </a:r>
          </a:p>
          <a:p>
            <a:r>
              <a:rPr lang="en-US" dirty="0"/>
              <a:t>(LEFT_PAREN,"(",2)</a:t>
            </a:r>
          </a:p>
          <a:p>
            <a:r>
              <a:rPr lang="en-US" dirty="0"/>
              <a:t>(ID,"S",2)</a:t>
            </a:r>
          </a:p>
          <a:p>
            <a:r>
              <a:rPr lang="en-US" dirty="0"/>
              <a:t>(COMMA,",",2)</a:t>
            </a:r>
          </a:p>
          <a:p>
            <a:r>
              <a:rPr lang="en-US" dirty="0"/>
              <a:t>(ID,"N",2)</a:t>
            </a:r>
          </a:p>
          <a:p>
            <a:r>
              <a:rPr lang="en-US" dirty="0"/>
              <a:t>(COMMA,",",2)</a:t>
            </a:r>
          </a:p>
          <a:p>
            <a:r>
              <a:rPr lang="en-US" dirty="0"/>
              <a:t>(ID,"A",2)</a:t>
            </a:r>
          </a:p>
          <a:p>
            <a:r>
              <a:rPr lang="en-US" dirty="0"/>
              <a:t>(COMMA,",",2)</a:t>
            </a:r>
          </a:p>
          <a:p>
            <a:r>
              <a:rPr lang="en-US" dirty="0"/>
              <a:t>(ID,"P",2)</a:t>
            </a:r>
          </a:p>
          <a:p>
            <a:r>
              <a:rPr lang="en-US" dirty="0"/>
              <a:t>(RIGHT_PAREN,")",2)</a:t>
            </a:r>
          </a:p>
          <a:p>
            <a:r>
              <a:rPr lang="en-US" dirty="0"/>
              <a:t>(ID,"HasSameAddress",3)</a:t>
            </a:r>
          </a:p>
          <a:p>
            <a:r>
              <a:rPr lang="en-US" dirty="0"/>
              <a:t>(LEFT_PAREN,"(",3)</a:t>
            </a:r>
          </a:p>
          <a:p>
            <a:r>
              <a:rPr lang="en-US" dirty="0"/>
              <a:t>(ID,"X",3)</a:t>
            </a:r>
          </a:p>
          <a:p>
            <a:r>
              <a:rPr lang="en-US" dirty="0"/>
              <a:t>(COMMA,",",3)</a:t>
            </a:r>
          </a:p>
          <a:p>
            <a:r>
              <a:rPr lang="en-US" dirty="0"/>
              <a:t>(ID,"Y",3)</a:t>
            </a:r>
          </a:p>
          <a:p>
            <a:r>
              <a:rPr lang="en-US" dirty="0"/>
              <a:t>(RIGHT_PAREN,")",3)</a:t>
            </a:r>
          </a:p>
          <a:p>
            <a:r>
              <a:rPr lang="en-US" dirty="0"/>
              <a:t>(FACTS,"Facts",5)</a:t>
            </a:r>
          </a:p>
          <a:p>
            <a:r>
              <a:rPr lang="en-US" dirty="0"/>
              <a:t>(COLON,":",5)</a:t>
            </a:r>
          </a:p>
          <a:p>
            <a:r>
              <a:rPr lang="en-US" dirty="0"/>
              <a:t>(EOF,"",14)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8A3D5-78EE-C645-A14D-0A28292343AF}"/>
              </a:ext>
            </a:extLst>
          </p:cNvPr>
          <p:cNvSpPr txBox="1"/>
          <p:nvPr/>
        </p:nvSpPr>
        <p:spPr>
          <a:xfrm>
            <a:off x="5202621" y="3184634"/>
            <a:ext cx="1570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Grammar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B317CD-700C-BC4D-9305-604EB60EE77E}"/>
              </a:ext>
            </a:extLst>
          </p:cNvPr>
          <p:cNvCxnSpPr>
            <a:cxnSpLocks/>
          </p:cNvCxnSpPr>
          <p:nvPr/>
        </p:nvCxnSpPr>
        <p:spPr>
          <a:xfrm flipH="1" flipV="1">
            <a:off x="5582653" y="2650261"/>
            <a:ext cx="219057" cy="53437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978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4B53-226D-AE4D-94D9-070B59E4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C489F-506A-094D-8233-FD0D2F3AB73B}"/>
              </a:ext>
            </a:extLst>
          </p:cNvPr>
          <p:cNvSpPr txBox="1"/>
          <p:nvPr/>
        </p:nvSpPr>
        <p:spPr>
          <a:xfrm>
            <a:off x="802065" y="1326822"/>
            <a:ext cx="8003858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err="1"/>
              <a:t>datalogProgram</a:t>
            </a:r>
            <a:r>
              <a:rPr lang="en-US" sz="2000" dirty="0"/>
              <a:t> -&gt; SCHEMES COLON scheme </a:t>
            </a:r>
            <a:r>
              <a:rPr lang="en-US" sz="2000" dirty="0" err="1"/>
              <a:t>schemeList</a:t>
            </a:r>
            <a:r>
              <a:rPr lang="en-US" sz="2000" dirty="0"/>
              <a:t> FACTS COLON EOF</a:t>
            </a:r>
          </a:p>
          <a:p>
            <a:r>
              <a:rPr lang="en-US" sz="2000" dirty="0" err="1"/>
              <a:t>schemeList</a:t>
            </a:r>
            <a:r>
              <a:rPr lang="en-US" sz="2000" dirty="0"/>
              <a:t> -&gt; scheme </a:t>
            </a:r>
            <a:r>
              <a:rPr lang="en-US" sz="2000" dirty="0" err="1"/>
              <a:t>schemeList</a:t>
            </a:r>
            <a:r>
              <a:rPr lang="en-US" sz="2000" dirty="0"/>
              <a:t> | lambda </a:t>
            </a:r>
          </a:p>
          <a:p>
            <a:r>
              <a:rPr lang="en-US" sz="2000" dirty="0"/>
              <a:t>scheme -&gt; ID LEFT_PAREN ID </a:t>
            </a:r>
            <a:r>
              <a:rPr lang="en-US" sz="2000" dirty="0" err="1"/>
              <a:t>idList</a:t>
            </a:r>
            <a:r>
              <a:rPr lang="en-US" sz="2000" dirty="0"/>
              <a:t> RIGHT_PAREN </a:t>
            </a:r>
          </a:p>
          <a:p>
            <a:r>
              <a:rPr lang="en-US" sz="2000" dirty="0" err="1"/>
              <a:t>idList</a:t>
            </a:r>
            <a:r>
              <a:rPr lang="en-US" sz="2000" dirty="0"/>
              <a:t> -&gt; COMMA ID </a:t>
            </a:r>
            <a:r>
              <a:rPr lang="en-US" sz="2000" dirty="0" err="1"/>
              <a:t>idList</a:t>
            </a:r>
            <a:r>
              <a:rPr lang="en-US" sz="2000"/>
              <a:t> | lambda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7A5E6-78D4-3445-BE70-A1A9413E1793}"/>
              </a:ext>
            </a:extLst>
          </p:cNvPr>
          <p:cNvSpPr txBox="1"/>
          <p:nvPr/>
        </p:nvSpPr>
        <p:spPr>
          <a:xfrm>
            <a:off x="9513735" y="583565"/>
            <a:ext cx="2547877" cy="5909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(SCHEMES,"Schemes",1)</a:t>
            </a:r>
          </a:p>
          <a:p>
            <a:r>
              <a:rPr lang="en-US" dirty="0"/>
              <a:t>(COLON,":",1)</a:t>
            </a:r>
          </a:p>
          <a:p>
            <a:r>
              <a:rPr lang="en-US" dirty="0"/>
              <a:t>(ID,"snap",2)</a:t>
            </a:r>
          </a:p>
          <a:p>
            <a:r>
              <a:rPr lang="en-US" dirty="0"/>
              <a:t>(LEFT_PAREN,"(",2)</a:t>
            </a:r>
          </a:p>
          <a:p>
            <a:r>
              <a:rPr lang="en-US" dirty="0"/>
              <a:t>(ID,"S",2)</a:t>
            </a:r>
          </a:p>
          <a:p>
            <a:r>
              <a:rPr lang="en-US" dirty="0"/>
              <a:t>(COMMA,",",2)</a:t>
            </a:r>
          </a:p>
          <a:p>
            <a:r>
              <a:rPr lang="en-US" dirty="0"/>
              <a:t>(ID,"N",2)</a:t>
            </a:r>
          </a:p>
          <a:p>
            <a:r>
              <a:rPr lang="en-US" dirty="0"/>
              <a:t>(COMMA,",",2)</a:t>
            </a:r>
          </a:p>
          <a:p>
            <a:r>
              <a:rPr lang="en-US" dirty="0"/>
              <a:t>(ID,"A",2)</a:t>
            </a:r>
          </a:p>
          <a:p>
            <a:r>
              <a:rPr lang="en-US" dirty="0"/>
              <a:t>(COMMA,",",2)</a:t>
            </a:r>
          </a:p>
          <a:p>
            <a:r>
              <a:rPr lang="en-US" dirty="0"/>
              <a:t>(ID,"P",2)</a:t>
            </a:r>
          </a:p>
          <a:p>
            <a:r>
              <a:rPr lang="en-US" dirty="0"/>
              <a:t>(RIGHT_PAREN,")",2)</a:t>
            </a:r>
          </a:p>
          <a:p>
            <a:r>
              <a:rPr lang="en-US" dirty="0"/>
              <a:t>(ID,"HasSameAddress",3)</a:t>
            </a:r>
          </a:p>
          <a:p>
            <a:r>
              <a:rPr lang="en-US" dirty="0"/>
              <a:t>(LEFT_PAREN,"(",3)</a:t>
            </a:r>
          </a:p>
          <a:p>
            <a:r>
              <a:rPr lang="en-US" dirty="0"/>
              <a:t>(ID,"X",3)</a:t>
            </a:r>
          </a:p>
          <a:p>
            <a:r>
              <a:rPr lang="en-US" dirty="0"/>
              <a:t>(COMMA,",",3)</a:t>
            </a:r>
          </a:p>
          <a:p>
            <a:r>
              <a:rPr lang="en-US" dirty="0"/>
              <a:t>(ID,"Y",3)</a:t>
            </a:r>
          </a:p>
          <a:p>
            <a:r>
              <a:rPr lang="en-US" dirty="0"/>
              <a:t>(RIGHT_PAREN,")",3)</a:t>
            </a:r>
          </a:p>
          <a:p>
            <a:r>
              <a:rPr lang="en-US" dirty="0"/>
              <a:t>(FACTS,"Facts",5)</a:t>
            </a:r>
          </a:p>
          <a:p>
            <a:r>
              <a:rPr lang="en-US" dirty="0"/>
              <a:t>(COLON,":",5)</a:t>
            </a:r>
          </a:p>
          <a:p>
            <a:r>
              <a:rPr lang="en-US" dirty="0"/>
              <a:t>(EOF,"",14)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8A3D5-78EE-C645-A14D-0A28292343AF}"/>
              </a:ext>
            </a:extLst>
          </p:cNvPr>
          <p:cNvSpPr txBox="1"/>
          <p:nvPr/>
        </p:nvSpPr>
        <p:spPr>
          <a:xfrm>
            <a:off x="5202621" y="3184634"/>
            <a:ext cx="1570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Grammar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68D499-A817-9441-B021-12A1EFF350D2}"/>
              </a:ext>
            </a:extLst>
          </p:cNvPr>
          <p:cNvSpPr txBox="1"/>
          <p:nvPr/>
        </p:nvSpPr>
        <p:spPr>
          <a:xfrm>
            <a:off x="838200" y="4671848"/>
            <a:ext cx="515468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are the terminals?</a:t>
            </a:r>
          </a:p>
          <a:p>
            <a:r>
              <a:rPr lang="en-US" sz="2800" dirty="0"/>
              <a:t>What are the non-terminals?</a:t>
            </a:r>
          </a:p>
          <a:p>
            <a:r>
              <a:rPr lang="en-US" sz="2800" dirty="0"/>
              <a:t>How many productions are there?</a:t>
            </a:r>
          </a:p>
          <a:p>
            <a:r>
              <a:rPr lang="en-US" sz="2800" dirty="0"/>
              <a:t>Is the grammar context free?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7B54B6-3EC7-7744-B3CA-B35D9F36F536}"/>
              </a:ext>
            </a:extLst>
          </p:cNvPr>
          <p:cNvCxnSpPr>
            <a:cxnSpLocks/>
          </p:cNvCxnSpPr>
          <p:nvPr/>
        </p:nvCxnSpPr>
        <p:spPr>
          <a:xfrm flipH="1" flipV="1">
            <a:off x="5582653" y="2650261"/>
            <a:ext cx="219057" cy="53437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268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4B53-226D-AE4D-94D9-070B59E4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C489F-506A-094D-8233-FD0D2F3AB73B}"/>
              </a:ext>
            </a:extLst>
          </p:cNvPr>
          <p:cNvSpPr txBox="1"/>
          <p:nvPr/>
        </p:nvSpPr>
        <p:spPr>
          <a:xfrm>
            <a:off x="802065" y="1326822"/>
            <a:ext cx="8003858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err="1"/>
              <a:t>datalogProgram</a:t>
            </a:r>
            <a:r>
              <a:rPr lang="en-US" sz="2000" dirty="0"/>
              <a:t> -&gt; SCHEMES COLON scheme </a:t>
            </a:r>
            <a:r>
              <a:rPr lang="en-US" sz="2000" dirty="0" err="1"/>
              <a:t>schemeList</a:t>
            </a:r>
            <a:r>
              <a:rPr lang="en-US" sz="2000" dirty="0"/>
              <a:t> FACTS COLON EOF</a:t>
            </a:r>
          </a:p>
          <a:p>
            <a:r>
              <a:rPr lang="en-US" sz="2000" dirty="0" err="1"/>
              <a:t>schemeList</a:t>
            </a:r>
            <a:r>
              <a:rPr lang="en-US" sz="2000" dirty="0"/>
              <a:t> -&gt; scheme </a:t>
            </a:r>
            <a:r>
              <a:rPr lang="en-US" sz="2000" dirty="0" err="1"/>
              <a:t>schemeList</a:t>
            </a:r>
            <a:r>
              <a:rPr lang="en-US" sz="2000" dirty="0"/>
              <a:t> | lambda </a:t>
            </a:r>
          </a:p>
          <a:p>
            <a:r>
              <a:rPr lang="en-US" sz="2000" dirty="0"/>
              <a:t>scheme -&gt; ID LEFT_PAREN ID </a:t>
            </a:r>
            <a:r>
              <a:rPr lang="en-US" sz="2000" dirty="0" err="1"/>
              <a:t>idList</a:t>
            </a:r>
            <a:r>
              <a:rPr lang="en-US" sz="2000" dirty="0"/>
              <a:t> RIGHT_PAREN </a:t>
            </a:r>
          </a:p>
          <a:p>
            <a:r>
              <a:rPr lang="en-US" sz="2000" dirty="0" err="1"/>
              <a:t>idList</a:t>
            </a:r>
            <a:r>
              <a:rPr lang="en-US" sz="2000" dirty="0"/>
              <a:t> -&gt; COMMA ID </a:t>
            </a:r>
            <a:r>
              <a:rPr lang="en-US" sz="2000" dirty="0" err="1"/>
              <a:t>idList</a:t>
            </a:r>
            <a:r>
              <a:rPr lang="en-US" sz="2000"/>
              <a:t> | lambda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7A5E6-78D4-3445-BE70-A1A9413E1793}"/>
              </a:ext>
            </a:extLst>
          </p:cNvPr>
          <p:cNvSpPr txBox="1"/>
          <p:nvPr/>
        </p:nvSpPr>
        <p:spPr>
          <a:xfrm>
            <a:off x="9513735" y="583565"/>
            <a:ext cx="2547877" cy="5909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(SCHEMES,"Schemes",1)</a:t>
            </a:r>
          </a:p>
          <a:p>
            <a:r>
              <a:rPr lang="en-US" dirty="0"/>
              <a:t>(COLON,":",1)</a:t>
            </a:r>
          </a:p>
          <a:p>
            <a:r>
              <a:rPr lang="en-US" dirty="0"/>
              <a:t>(ID,"snap",2)</a:t>
            </a:r>
          </a:p>
          <a:p>
            <a:r>
              <a:rPr lang="en-US" dirty="0"/>
              <a:t>(LEFT_PAREN,"(",2)</a:t>
            </a:r>
          </a:p>
          <a:p>
            <a:r>
              <a:rPr lang="en-US" dirty="0"/>
              <a:t>(ID,"S",2)</a:t>
            </a:r>
          </a:p>
          <a:p>
            <a:r>
              <a:rPr lang="en-US" dirty="0"/>
              <a:t>(COMMA,",",2)</a:t>
            </a:r>
          </a:p>
          <a:p>
            <a:r>
              <a:rPr lang="en-US" dirty="0"/>
              <a:t>(ID,"N",2)</a:t>
            </a:r>
          </a:p>
          <a:p>
            <a:r>
              <a:rPr lang="en-US" dirty="0"/>
              <a:t>(COMMA,",",2)</a:t>
            </a:r>
          </a:p>
          <a:p>
            <a:r>
              <a:rPr lang="en-US" dirty="0"/>
              <a:t>(ID,"A",2)</a:t>
            </a:r>
          </a:p>
          <a:p>
            <a:r>
              <a:rPr lang="en-US" dirty="0"/>
              <a:t>(COMMA,",",2)</a:t>
            </a:r>
          </a:p>
          <a:p>
            <a:r>
              <a:rPr lang="en-US" dirty="0"/>
              <a:t>(ID,"P",2)</a:t>
            </a:r>
          </a:p>
          <a:p>
            <a:r>
              <a:rPr lang="en-US" dirty="0"/>
              <a:t>(RIGHT_PAREN,")",2)</a:t>
            </a:r>
          </a:p>
          <a:p>
            <a:r>
              <a:rPr lang="en-US" dirty="0"/>
              <a:t>(ID,"HasSameAddress",3)</a:t>
            </a:r>
          </a:p>
          <a:p>
            <a:r>
              <a:rPr lang="en-US" dirty="0"/>
              <a:t>(LEFT_PAREN,"(",3)</a:t>
            </a:r>
          </a:p>
          <a:p>
            <a:r>
              <a:rPr lang="en-US" dirty="0"/>
              <a:t>(ID,"X",3)</a:t>
            </a:r>
          </a:p>
          <a:p>
            <a:r>
              <a:rPr lang="en-US" dirty="0"/>
              <a:t>(COMMA,",",3)</a:t>
            </a:r>
          </a:p>
          <a:p>
            <a:r>
              <a:rPr lang="en-US" dirty="0"/>
              <a:t>(ID,"Y",3)</a:t>
            </a:r>
          </a:p>
          <a:p>
            <a:r>
              <a:rPr lang="en-US" dirty="0"/>
              <a:t>(RIGHT_PAREN,")",3)</a:t>
            </a:r>
          </a:p>
          <a:p>
            <a:r>
              <a:rPr lang="en-US" dirty="0"/>
              <a:t>(FACTS,"Facts",5)</a:t>
            </a:r>
          </a:p>
          <a:p>
            <a:r>
              <a:rPr lang="en-US" dirty="0"/>
              <a:t>(COLON,":",5)</a:t>
            </a:r>
          </a:p>
          <a:p>
            <a:r>
              <a:rPr lang="en-US" dirty="0"/>
              <a:t>(EOF,"",14)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8A3D5-78EE-C645-A14D-0A28292343AF}"/>
              </a:ext>
            </a:extLst>
          </p:cNvPr>
          <p:cNvSpPr txBox="1"/>
          <p:nvPr/>
        </p:nvSpPr>
        <p:spPr>
          <a:xfrm>
            <a:off x="5202621" y="3184634"/>
            <a:ext cx="1570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Grammar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CC2CD-DD59-734E-B773-C61CF1D787C8}"/>
              </a:ext>
            </a:extLst>
          </p:cNvPr>
          <p:cNvSpPr txBox="1"/>
          <p:nvPr/>
        </p:nvSpPr>
        <p:spPr>
          <a:xfrm>
            <a:off x="6191296" y="4207740"/>
            <a:ext cx="29328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String to derive</a:t>
            </a:r>
          </a:p>
          <a:p>
            <a:pPr algn="ctr"/>
            <a:r>
              <a:rPr lang="en-US" sz="2800" dirty="0"/>
              <a:t>using the grammar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601EDB-1973-8543-B4F0-59E0E9E8A514}"/>
              </a:ext>
            </a:extLst>
          </p:cNvPr>
          <p:cNvCxnSpPr>
            <a:cxnSpLocks/>
          </p:cNvCxnSpPr>
          <p:nvPr/>
        </p:nvCxnSpPr>
        <p:spPr>
          <a:xfrm flipV="1">
            <a:off x="8723586" y="3825766"/>
            <a:ext cx="790149" cy="4834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259910-4C3D-744F-BCA9-E32E87C880EE}"/>
              </a:ext>
            </a:extLst>
          </p:cNvPr>
          <p:cNvCxnSpPr>
            <a:cxnSpLocks/>
          </p:cNvCxnSpPr>
          <p:nvPr/>
        </p:nvCxnSpPr>
        <p:spPr>
          <a:xfrm flipH="1" flipV="1">
            <a:off x="5582653" y="2650261"/>
            <a:ext cx="219057" cy="53437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957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4B53-226D-AE4D-94D9-070B59E47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Show a derivation of part of the string </a:t>
            </a:r>
            <a:br>
              <a:rPr lang="en-US" sz="4000" dirty="0"/>
            </a:br>
            <a:r>
              <a:rPr lang="en-US" sz="4000" dirty="0"/>
              <a:t>using a parse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C489F-506A-094D-8233-FD0D2F3AB73B}"/>
              </a:ext>
            </a:extLst>
          </p:cNvPr>
          <p:cNvSpPr txBox="1"/>
          <p:nvPr/>
        </p:nvSpPr>
        <p:spPr>
          <a:xfrm>
            <a:off x="802065" y="1326822"/>
            <a:ext cx="8003858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err="1"/>
              <a:t>datalogProgram</a:t>
            </a:r>
            <a:r>
              <a:rPr lang="en-US" sz="2000" dirty="0"/>
              <a:t> -&gt; SCHEMES COLON scheme </a:t>
            </a:r>
            <a:r>
              <a:rPr lang="en-US" sz="2000" dirty="0" err="1"/>
              <a:t>schemeList</a:t>
            </a:r>
            <a:r>
              <a:rPr lang="en-US" sz="2000" dirty="0"/>
              <a:t> FACTS COLON EOF</a:t>
            </a:r>
          </a:p>
          <a:p>
            <a:r>
              <a:rPr lang="en-US" sz="2000" dirty="0" err="1"/>
              <a:t>schemeList</a:t>
            </a:r>
            <a:r>
              <a:rPr lang="en-US" sz="2000" dirty="0"/>
              <a:t> -&gt; scheme </a:t>
            </a:r>
            <a:r>
              <a:rPr lang="en-US" sz="2000" dirty="0" err="1"/>
              <a:t>schemeList</a:t>
            </a:r>
            <a:r>
              <a:rPr lang="en-US" sz="2000" dirty="0"/>
              <a:t> | lambda </a:t>
            </a:r>
          </a:p>
          <a:p>
            <a:r>
              <a:rPr lang="en-US" sz="2000" dirty="0"/>
              <a:t>scheme -&gt; ID LEFT_PAREN ID </a:t>
            </a:r>
            <a:r>
              <a:rPr lang="en-US" sz="2000" dirty="0" err="1"/>
              <a:t>idList</a:t>
            </a:r>
            <a:r>
              <a:rPr lang="en-US" sz="2000" dirty="0"/>
              <a:t> RIGHT_PAREN </a:t>
            </a:r>
          </a:p>
          <a:p>
            <a:r>
              <a:rPr lang="en-US" sz="2000" dirty="0" err="1"/>
              <a:t>idList</a:t>
            </a:r>
            <a:r>
              <a:rPr lang="en-US" sz="2000" dirty="0"/>
              <a:t> -&gt; COMMA ID </a:t>
            </a:r>
            <a:r>
              <a:rPr lang="en-US" sz="2000" dirty="0" err="1"/>
              <a:t>idList</a:t>
            </a:r>
            <a:r>
              <a:rPr lang="en-US" sz="2000"/>
              <a:t> | lambda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7A5E6-78D4-3445-BE70-A1A9413E1793}"/>
              </a:ext>
            </a:extLst>
          </p:cNvPr>
          <p:cNvSpPr txBox="1"/>
          <p:nvPr/>
        </p:nvSpPr>
        <p:spPr>
          <a:xfrm>
            <a:off x="9513735" y="583565"/>
            <a:ext cx="2547877" cy="5909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(SCHEMES,"Schemes",1)</a:t>
            </a:r>
          </a:p>
          <a:p>
            <a:r>
              <a:rPr lang="en-US" dirty="0"/>
              <a:t>(COLON,":",1)</a:t>
            </a:r>
          </a:p>
          <a:p>
            <a:r>
              <a:rPr lang="en-US" dirty="0"/>
              <a:t>(ID,"snap",2)</a:t>
            </a:r>
          </a:p>
          <a:p>
            <a:r>
              <a:rPr lang="en-US" dirty="0"/>
              <a:t>(LEFT_PAREN,"(",2)</a:t>
            </a:r>
          </a:p>
          <a:p>
            <a:r>
              <a:rPr lang="en-US" dirty="0"/>
              <a:t>(ID,"S",2)</a:t>
            </a:r>
          </a:p>
          <a:p>
            <a:r>
              <a:rPr lang="en-US" dirty="0"/>
              <a:t>(COMMA,",",2)</a:t>
            </a:r>
          </a:p>
          <a:p>
            <a:r>
              <a:rPr lang="en-US" dirty="0"/>
              <a:t>(ID,"N",2)</a:t>
            </a:r>
          </a:p>
          <a:p>
            <a:r>
              <a:rPr lang="en-US" dirty="0"/>
              <a:t>(COMMA,",",2)</a:t>
            </a:r>
          </a:p>
          <a:p>
            <a:r>
              <a:rPr lang="en-US" dirty="0"/>
              <a:t>(ID,"A",2)</a:t>
            </a:r>
          </a:p>
          <a:p>
            <a:r>
              <a:rPr lang="en-US" dirty="0"/>
              <a:t>(COMMA,",",2)</a:t>
            </a:r>
          </a:p>
          <a:p>
            <a:r>
              <a:rPr lang="en-US" dirty="0"/>
              <a:t>(ID,"P",2)</a:t>
            </a:r>
          </a:p>
          <a:p>
            <a:r>
              <a:rPr lang="en-US" dirty="0"/>
              <a:t>(RIGHT_PAREN,")",2)</a:t>
            </a:r>
          </a:p>
          <a:p>
            <a:r>
              <a:rPr lang="en-US" dirty="0"/>
              <a:t>(ID,"HasSameAddress",3)</a:t>
            </a:r>
          </a:p>
          <a:p>
            <a:r>
              <a:rPr lang="en-US" dirty="0"/>
              <a:t>(LEFT_PAREN,"(",3)</a:t>
            </a:r>
          </a:p>
          <a:p>
            <a:r>
              <a:rPr lang="en-US" dirty="0"/>
              <a:t>(ID,"X",3)</a:t>
            </a:r>
          </a:p>
          <a:p>
            <a:r>
              <a:rPr lang="en-US" dirty="0"/>
              <a:t>(COMMA,",",3)</a:t>
            </a:r>
          </a:p>
          <a:p>
            <a:r>
              <a:rPr lang="en-US" dirty="0"/>
              <a:t>(ID,"Y",3)</a:t>
            </a:r>
          </a:p>
          <a:p>
            <a:r>
              <a:rPr lang="en-US" dirty="0"/>
              <a:t>(RIGHT_PAREN,")",3)</a:t>
            </a:r>
          </a:p>
          <a:p>
            <a:r>
              <a:rPr lang="en-US" dirty="0"/>
              <a:t>(FACTS,"Facts",5)</a:t>
            </a:r>
          </a:p>
          <a:p>
            <a:r>
              <a:rPr lang="en-US" dirty="0"/>
              <a:t>(COLON,":",5)</a:t>
            </a:r>
          </a:p>
          <a:p>
            <a:r>
              <a:rPr lang="en-US" dirty="0"/>
              <a:t>(EOF,"",14)</a:t>
            </a:r>
          </a:p>
        </p:txBody>
      </p:sp>
    </p:spTree>
    <p:extLst>
      <p:ext uri="{BB962C8B-B14F-4D97-AF65-F5344CB8AC3E}">
        <p14:creationId xmlns:p14="http://schemas.microsoft.com/office/powerpoint/2010/main" val="3207476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DBE0-3AA4-4445-8764-D97BCF4D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and Due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F9EA6-7D4C-524D-8BC8-99583C9F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Grammars</a:t>
            </a:r>
          </a:p>
          <a:p>
            <a:pPr lvl="1"/>
            <a:r>
              <a:rPr lang="en-US" dirty="0"/>
              <a:t>Lectures next week will assume you haven’t read before class</a:t>
            </a:r>
          </a:p>
          <a:p>
            <a:pPr lvl="1"/>
            <a:r>
              <a:rPr lang="en-US" dirty="0"/>
              <a:t>The content of these slides is not in the textbook</a:t>
            </a:r>
          </a:p>
          <a:p>
            <a:r>
              <a:rPr lang="en-US" dirty="0"/>
              <a:t>Due</a:t>
            </a:r>
          </a:p>
          <a:p>
            <a:pPr lvl="1"/>
            <a:r>
              <a:rPr lang="en-US" dirty="0"/>
              <a:t>HW 4 due today</a:t>
            </a:r>
          </a:p>
          <a:p>
            <a:pPr lvl="1"/>
            <a:r>
              <a:rPr lang="en-US" dirty="0"/>
              <a:t>HW 5 due Friday</a:t>
            </a:r>
          </a:p>
          <a:p>
            <a:pPr lvl="1"/>
            <a:r>
              <a:rPr lang="en-US" dirty="0"/>
              <a:t>Monday Sept 25 is the in-class project hackathon</a:t>
            </a:r>
          </a:p>
          <a:p>
            <a:pPr lvl="2"/>
            <a:r>
              <a:rPr lang="en-US" dirty="0"/>
              <a:t>Start working on the project before then so that you can take advantage of having the TAs in class to help</a:t>
            </a:r>
          </a:p>
          <a:p>
            <a:pPr lvl="1"/>
            <a:r>
              <a:rPr lang="en-US" dirty="0"/>
              <a:t>Project 1 due Thursday, Sept 28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Remember to work with others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Draw the state machines for comment and string before doing anything else with them</a:t>
            </a:r>
          </a:p>
        </p:txBody>
      </p:sp>
    </p:spTree>
    <p:extLst>
      <p:ext uri="{BB962C8B-B14F-4D97-AF65-F5344CB8AC3E}">
        <p14:creationId xmlns:p14="http://schemas.microsoft.com/office/powerpoint/2010/main" val="2339979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865218-2D74-338F-7891-5A9BBC1A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 Trees give Meaning to Strings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F81B1-6C94-A9E9-DED1-7ECDD29AF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78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i="1" dirty="0"/>
              <a:t>parse-tree </a:t>
            </a:r>
            <a:r>
              <a:rPr lang="en-US" sz="2400" dirty="0"/>
              <a:t>is a tree that shows the derivation of a string from a grammar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99283" y="5530632"/>
            <a:ext cx="4109545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We’ll be creating parse trees using leftmost derivations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00" y="5891397"/>
            <a:ext cx="1397480" cy="342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87" y="3332210"/>
            <a:ext cx="6054881" cy="2478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9BF0EF-A058-B442-A810-1DE54F0C0E22}"/>
              </a:ext>
            </a:extLst>
          </p:cNvPr>
          <p:cNvSpPr txBox="1"/>
          <p:nvPr/>
        </p:nvSpPr>
        <p:spPr>
          <a:xfrm>
            <a:off x="6719185" y="2282650"/>
            <a:ext cx="486479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Derive “4+3” from this grammar</a:t>
            </a:r>
          </a:p>
        </p:txBody>
      </p:sp>
    </p:spTree>
    <p:extLst>
      <p:ext uri="{BB962C8B-B14F-4D97-AF65-F5344CB8AC3E}">
        <p14:creationId xmlns:p14="http://schemas.microsoft.com/office/powerpoint/2010/main" val="1499669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i="1" dirty="0"/>
              <a:t>parse-tree </a:t>
            </a:r>
            <a:r>
              <a:rPr lang="en-US" sz="2400" dirty="0"/>
              <a:t>is a tree that shows the derivation of a string from a grammar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00" y="5891397"/>
            <a:ext cx="1397480" cy="342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87" y="3332210"/>
            <a:ext cx="6054881" cy="2478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9BF0EF-A058-B442-A810-1DE54F0C0E22}"/>
              </a:ext>
            </a:extLst>
          </p:cNvPr>
          <p:cNvSpPr txBox="1"/>
          <p:nvPr/>
        </p:nvSpPr>
        <p:spPr>
          <a:xfrm>
            <a:off x="6719185" y="2282650"/>
            <a:ext cx="486479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Derive “4+3” from this grammar</a:t>
            </a:r>
          </a:p>
        </p:txBody>
      </p:sp>
    </p:spTree>
    <p:extLst>
      <p:ext uri="{BB962C8B-B14F-4D97-AF65-F5344CB8AC3E}">
        <p14:creationId xmlns:p14="http://schemas.microsoft.com/office/powerpoint/2010/main" val="332937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i="1" dirty="0"/>
              <a:t>parse-tree </a:t>
            </a:r>
            <a:r>
              <a:rPr lang="en-US" sz="2400" dirty="0"/>
              <a:t>is a tree that shows the derivation of a string from a grammar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36589" y="5530632"/>
            <a:ext cx="2674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We’ll be creating leftmost derived parse trees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00" y="5891397"/>
            <a:ext cx="1397480" cy="342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87" y="3332210"/>
            <a:ext cx="6054881" cy="24782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34" y="3296131"/>
            <a:ext cx="2388047" cy="2132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0970B6-4248-F84C-960F-868A66566D4E}"/>
              </a:ext>
            </a:extLst>
          </p:cNvPr>
          <p:cNvSpPr txBox="1"/>
          <p:nvPr/>
        </p:nvSpPr>
        <p:spPr>
          <a:xfrm>
            <a:off x="6719185" y="2282650"/>
            <a:ext cx="486479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Derive “4+3” from this grammar</a:t>
            </a:r>
          </a:p>
        </p:txBody>
      </p:sp>
    </p:spTree>
    <p:extLst>
      <p:ext uri="{BB962C8B-B14F-4D97-AF65-F5344CB8AC3E}">
        <p14:creationId xmlns:p14="http://schemas.microsoft.com/office/powerpoint/2010/main" val="1027741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Parse trees are “read” from bottom to top and left to right</a:t>
            </a:r>
          </a:p>
          <a:p>
            <a:pPr lvl="1"/>
            <a:r>
              <a:rPr lang="en-US" sz="2000" dirty="0"/>
              <a:t>Operators lower in the tree are executed first</a:t>
            </a:r>
          </a:p>
          <a:p>
            <a:r>
              <a:rPr lang="en-US" sz="2400" dirty="0"/>
              <a:t>We evaluate the string in the grammar using the parse tree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00" y="5891397"/>
            <a:ext cx="1397480" cy="342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87" y="3332210"/>
            <a:ext cx="6054881" cy="24782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34" y="3296131"/>
            <a:ext cx="2388047" cy="213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60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F8B907-E0E9-DC92-7FE6-8CF39369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there are Two Parse Trees for a String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328C97-5526-74DA-421D-1B9A5699C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there is ambiguity in the meaning of the string</a:t>
            </a:r>
          </a:p>
        </p:txBody>
      </p:sp>
    </p:spTree>
    <p:extLst>
      <p:ext uri="{BB962C8B-B14F-4D97-AF65-F5344CB8AC3E}">
        <p14:creationId xmlns:p14="http://schemas.microsoft.com/office/powerpoint/2010/main" val="3606869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Ambiguous Grammars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grammar is </a:t>
            </a:r>
            <a:r>
              <a:rPr lang="en-US" i="1" dirty="0"/>
              <a:t>ambiguous</a:t>
            </a:r>
            <a:r>
              <a:rPr lang="en-US" dirty="0"/>
              <a:t> if there is more than one leftmost (or rightmost) derivation parse tree for </a:t>
            </a:r>
            <a:r>
              <a:rPr lang="en-US" i="1" dirty="0"/>
              <a:t>any</a:t>
            </a:r>
            <a:r>
              <a:rPr lang="en-US" dirty="0"/>
              <a:t> valid string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the grammar above ambiguous?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4" y="2762168"/>
            <a:ext cx="6054881" cy="2478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4607B5-6C34-6C4A-8233-F4C002F08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402" y="3050227"/>
            <a:ext cx="1397480" cy="34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7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Ambiguous Grammars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grammar is </a:t>
            </a:r>
            <a:r>
              <a:rPr lang="en-US" i="1" dirty="0"/>
              <a:t>ambiguous</a:t>
            </a:r>
            <a:r>
              <a:rPr lang="en-US" dirty="0"/>
              <a:t> if there is more than one leftmost (or rightmost) derivation parse tree for </a:t>
            </a:r>
            <a:r>
              <a:rPr lang="en-US" i="1" dirty="0"/>
              <a:t>any</a:t>
            </a:r>
            <a:r>
              <a:rPr lang="en-US" dirty="0"/>
              <a:t> valid string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the grammar above ambiguous?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4" y="2762168"/>
            <a:ext cx="6054881" cy="24782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E8E8EF-864D-8242-9B61-90022819E34A}"/>
              </a:ext>
            </a:extLst>
          </p:cNvPr>
          <p:cNvSpPr txBox="1"/>
          <p:nvPr/>
        </p:nvSpPr>
        <p:spPr>
          <a:xfrm>
            <a:off x="7603435" y="3160643"/>
            <a:ext cx="3891899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Ambiguity means that there</a:t>
            </a:r>
          </a:p>
          <a:p>
            <a:r>
              <a:rPr lang="en-US" sz="2400" dirty="0"/>
              <a:t>are two different “meanings” </a:t>
            </a:r>
          </a:p>
          <a:p>
            <a:r>
              <a:rPr lang="en-US" sz="2400" dirty="0"/>
              <a:t>for some strings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1739A5-7AFD-D24C-9E31-D227DC41E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402" y="3050227"/>
            <a:ext cx="1397480" cy="34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1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Ambiguous Grammars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grammar is </a:t>
            </a:r>
            <a:r>
              <a:rPr lang="en-US" i="1" dirty="0"/>
              <a:t>ambiguous</a:t>
            </a:r>
            <a:r>
              <a:rPr lang="en-US" dirty="0"/>
              <a:t> if there is more than one leftmost (or rightmost) derivation parse tree for </a:t>
            </a:r>
            <a:r>
              <a:rPr lang="en-US" i="1" dirty="0"/>
              <a:t>any</a:t>
            </a:r>
            <a:r>
              <a:rPr lang="en-US" dirty="0"/>
              <a:t> valid string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the grammar above ambiguous? </a:t>
            </a:r>
            <a:r>
              <a:rPr lang="en-US" dirty="0">
                <a:solidFill>
                  <a:srgbClr val="00B050"/>
                </a:solidFill>
              </a:rPr>
              <a:t>Yes!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4" y="2762168"/>
            <a:ext cx="6054881" cy="2478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52020-5CF8-DB48-AB18-59E0FD3623D8}"/>
              </a:ext>
            </a:extLst>
          </p:cNvPr>
          <p:cNvSpPr txBox="1"/>
          <p:nvPr/>
        </p:nvSpPr>
        <p:spPr>
          <a:xfrm>
            <a:off x="7603435" y="3160643"/>
            <a:ext cx="3891899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Ambiguity means that there</a:t>
            </a:r>
          </a:p>
          <a:p>
            <a:r>
              <a:rPr lang="en-US" sz="2400" dirty="0"/>
              <a:t>are two different “meanings” </a:t>
            </a:r>
          </a:p>
          <a:p>
            <a:r>
              <a:rPr lang="en-US" sz="2400" dirty="0"/>
              <a:t>for some strings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102CA3-48F6-B346-8F9B-A50A78558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402" y="3050227"/>
            <a:ext cx="1397480" cy="34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11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Ambiguous Grammars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from reading: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 – 5 *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65DC-DC5D-C841-9532-021A98A3CB1D}"/>
              </a:ext>
            </a:extLst>
          </p:cNvPr>
          <p:cNvSpPr txBox="1"/>
          <p:nvPr/>
        </p:nvSpPr>
        <p:spPr>
          <a:xfrm>
            <a:off x="8838630" y="219372"/>
            <a:ext cx="2971647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Ambiguity means that there</a:t>
            </a:r>
          </a:p>
          <a:p>
            <a:r>
              <a:rPr lang="en-US" dirty="0"/>
              <a:t>are two different “meanings” </a:t>
            </a:r>
          </a:p>
          <a:p>
            <a:r>
              <a:rPr lang="en-US" dirty="0"/>
              <a:t>for some strings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5D018-4C2A-5C44-9ACE-1B4327C188E2}"/>
              </a:ext>
            </a:extLst>
          </p:cNvPr>
          <p:cNvSpPr txBox="1"/>
          <p:nvPr/>
        </p:nvSpPr>
        <p:spPr>
          <a:xfrm>
            <a:off x="3839523" y="1347745"/>
            <a:ext cx="409278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Build a parse tree for this string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B7BF29-FE1C-0D4D-AE1F-44FB7197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52" y="2525003"/>
            <a:ext cx="6054881" cy="2478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67402-796B-F749-BECF-96CA3B59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043" y="2824688"/>
            <a:ext cx="1397480" cy="34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22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60DC-8DCA-644A-989E-98FAABB6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work on just part of HW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1DA02-5075-1B49-9D02-99D8FE362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could I create </a:t>
            </a:r>
            <a:r>
              <a:rPr lang="en-US"/>
              <a:t>a FSA </a:t>
            </a:r>
            <a:r>
              <a:rPr lang="en-US" dirty="0"/>
              <a:t>for “AM MDT” or “PM MDT”?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can you generalize this?</a:t>
            </a:r>
          </a:p>
          <a:p>
            <a:pPr lvl="1"/>
            <a:r>
              <a:rPr lang="en-US" dirty="0"/>
              <a:t>“or” looks like what? </a:t>
            </a:r>
          </a:p>
          <a:p>
            <a:pPr lvl="1"/>
            <a:r>
              <a:rPr lang="en-US" dirty="0"/>
              <a:t>two characters next to each other look like what?</a:t>
            </a:r>
          </a:p>
        </p:txBody>
      </p:sp>
    </p:spTree>
    <p:extLst>
      <p:ext uri="{BB962C8B-B14F-4D97-AF65-F5344CB8AC3E}">
        <p14:creationId xmlns:p14="http://schemas.microsoft.com/office/powerpoint/2010/main" val="1157625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Ambiguous Grammars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from reading: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 – 5 *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99" y="2656936"/>
            <a:ext cx="3381980" cy="3374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2" y="2656936"/>
            <a:ext cx="3505515" cy="3374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B165DC-DC5D-C841-9532-021A98A3CB1D}"/>
              </a:ext>
            </a:extLst>
          </p:cNvPr>
          <p:cNvSpPr txBox="1"/>
          <p:nvPr/>
        </p:nvSpPr>
        <p:spPr>
          <a:xfrm>
            <a:off x="7782340" y="1229023"/>
            <a:ext cx="2971647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Ambiguity means that there</a:t>
            </a:r>
          </a:p>
          <a:p>
            <a:r>
              <a:rPr lang="en-US" dirty="0"/>
              <a:t>are two different “meanings” </a:t>
            </a:r>
          </a:p>
          <a:p>
            <a:r>
              <a:rPr lang="en-US" dirty="0"/>
              <a:t>for some strings</a:t>
            </a:r>
          </a:p>
        </p:txBody>
      </p:sp>
    </p:spTree>
    <p:extLst>
      <p:ext uri="{BB962C8B-B14F-4D97-AF65-F5344CB8AC3E}">
        <p14:creationId xmlns:p14="http://schemas.microsoft.com/office/powerpoint/2010/main" val="2369796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Ambiguous Grammars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from reading: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 – 5 *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99" y="2656936"/>
            <a:ext cx="3381980" cy="3374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2" y="2656936"/>
            <a:ext cx="3505515" cy="3374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B165DC-DC5D-C841-9532-021A98A3CB1D}"/>
              </a:ext>
            </a:extLst>
          </p:cNvPr>
          <p:cNvSpPr txBox="1"/>
          <p:nvPr/>
        </p:nvSpPr>
        <p:spPr>
          <a:xfrm>
            <a:off x="7165085" y="942549"/>
            <a:ext cx="4400372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Ambiguity means that there</a:t>
            </a:r>
          </a:p>
          <a:p>
            <a:r>
              <a:rPr lang="en-US" dirty="0"/>
              <a:t>are two different “meanings” </a:t>
            </a:r>
          </a:p>
          <a:p>
            <a:r>
              <a:rPr lang="en-US" dirty="0"/>
              <a:t>for some strings.</a:t>
            </a:r>
          </a:p>
          <a:p>
            <a:endParaRPr lang="en-US" dirty="0"/>
          </a:p>
          <a:p>
            <a:r>
              <a:rPr lang="en-US" sz="2800" dirty="0"/>
              <a:t>What are the two meanings?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124A1-9B12-4B46-9D06-200DC1F5629B}"/>
              </a:ext>
            </a:extLst>
          </p:cNvPr>
          <p:cNvSpPr txBox="1"/>
          <p:nvPr/>
        </p:nvSpPr>
        <p:spPr>
          <a:xfrm>
            <a:off x="7604724" y="6271302"/>
            <a:ext cx="456432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Read bottom to top, left to right</a:t>
            </a:r>
          </a:p>
        </p:txBody>
      </p:sp>
    </p:spTree>
    <p:extLst>
      <p:ext uri="{BB962C8B-B14F-4D97-AF65-F5344CB8AC3E}">
        <p14:creationId xmlns:p14="http://schemas.microsoft.com/office/powerpoint/2010/main" val="2262466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Ambiguous Grammars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from reading: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 – 5 *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99" y="2656936"/>
            <a:ext cx="3381980" cy="3374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2" y="2656936"/>
            <a:ext cx="3505515" cy="3374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E2A4A-E94A-654E-8840-03A093FE36E9}"/>
              </a:ext>
            </a:extLst>
          </p:cNvPr>
          <p:cNvSpPr txBox="1"/>
          <p:nvPr/>
        </p:nvSpPr>
        <p:spPr>
          <a:xfrm>
            <a:off x="2275766" y="6162204"/>
            <a:ext cx="124104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7-(5*2)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690CF-5807-1F48-A526-E60EBF9957E0}"/>
              </a:ext>
            </a:extLst>
          </p:cNvPr>
          <p:cNvSpPr txBox="1"/>
          <p:nvPr/>
        </p:nvSpPr>
        <p:spPr>
          <a:xfrm>
            <a:off x="7732644" y="6142901"/>
            <a:ext cx="124104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(7-5)*2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169DB9-662D-0A4E-A098-9F2B07D91D72}"/>
              </a:ext>
            </a:extLst>
          </p:cNvPr>
          <p:cNvSpPr txBox="1"/>
          <p:nvPr/>
        </p:nvSpPr>
        <p:spPr>
          <a:xfrm>
            <a:off x="7165085" y="942549"/>
            <a:ext cx="4400372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Ambiguity means that there</a:t>
            </a:r>
          </a:p>
          <a:p>
            <a:r>
              <a:rPr lang="en-US" dirty="0"/>
              <a:t>are two different “meanings” </a:t>
            </a:r>
          </a:p>
          <a:p>
            <a:r>
              <a:rPr lang="en-US" dirty="0"/>
              <a:t>for some strings.</a:t>
            </a:r>
          </a:p>
          <a:p>
            <a:endParaRPr lang="en-US" dirty="0"/>
          </a:p>
          <a:p>
            <a:r>
              <a:rPr lang="en-US" sz="2800" dirty="0"/>
              <a:t>What are the two meanings?</a:t>
            </a:r>
          </a:p>
        </p:txBody>
      </p:sp>
    </p:spTree>
    <p:extLst>
      <p:ext uri="{BB962C8B-B14F-4D97-AF65-F5344CB8AC3E}">
        <p14:creationId xmlns:p14="http://schemas.microsoft.com/office/powerpoint/2010/main" val="2389168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Ambiguous Grammars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from reading: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 – 5 *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99" y="2656936"/>
            <a:ext cx="3381980" cy="3374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2" y="2656936"/>
            <a:ext cx="3505515" cy="3374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B165DC-DC5D-C841-9532-021A98A3CB1D}"/>
              </a:ext>
            </a:extLst>
          </p:cNvPr>
          <p:cNvSpPr txBox="1"/>
          <p:nvPr/>
        </p:nvSpPr>
        <p:spPr>
          <a:xfrm>
            <a:off x="7732644" y="757458"/>
            <a:ext cx="2971647" cy="1908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Ambiguity means that there</a:t>
            </a:r>
          </a:p>
          <a:p>
            <a:r>
              <a:rPr lang="en-US" dirty="0"/>
              <a:t>are two different “meanings” </a:t>
            </a:r>
          </a:p>
          <a:p>
            <a:r>
              <a:rPr lang="en-US" dirty="0"/>
              <a:t>for some strings.</a:t>
            </a:r>
          </a:p>
          <a:p>
            <a:endParaRPr lang="en-US" dirty="0"/>
          </a:p>
          <a:p>
            <a:r>
              <a:rPr lang="en-US" dirty="0"/>
              <a:t>What are the two meanings?</a:t>
            </a:r>
          </a:p>
          <a:p>
            <a:r>
              <a:rPr lang="en-US" sz="2800" dirty="0"/>
              <a:t>Which is correct?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E2A4A-E94A-654E-8840-03A093FE36E9}"/>
              </a:ext>
            </a:extLst>
          </p:cNvPr>
          <p:cNvSpPr txBox="1"/>
          <p:nvPr/>
        </p:nvSpPr>
        <p:spPr>
          <a:xfrm>
            <a:off x="2275766" y="6162204"/>
            <a:ext cx="124104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7-(5*2)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690CF-5807-1F48-A526-E60EBF9957E0}"/>
              </a:ext>
            </a:extLst>
          </p:cNvPr>
          <p:cNvSpPr txBox="1"/>
          <p:nvPr/>
        </p:nvSpPr>
        <p:spPr>
          <a:xfrm>
            <a:off x="7732644" y="6142901"/>
            <a:ext cx="124104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(7-5)*2</a:t>
            </a:r>
          </a:p>
        </p:txBody>
      </p:sp>
    </p:spTree>
    <p:extLst>
      <p:ext uri="{BB962C8B-B14F-4D97-AF65-F5344CB8AC3E}">
        <p14:creationId xmlns:p14="http://schemas.microsoft.com/office/powerpoint/2010/main" val="1155782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forms of ambiguity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Precedence: </a:t>
            </a:r>
          </a:p>
          <a:p>
            <a:pPr lvl="1"/>
            <a:r>
              <a:rPr lang="en-US" dirty="0"/>
              <a:t>* and / have higher precedence than + and – </a:t>
            </a:r>
          </a:p>
          <a:p>
            <a:pPr lvl="1"/>
            <a:r>
              <a:rPr lang="en-US" dirty="0"/>
              <a:t>the grammar should make sure that * and / are lower in the parse tree since parse trees are read bottom to top</a:t>
            </a:r>
          </a:p>
          <a:p>
            <a:endParaRPr lang="en-US" dirty="0"/>
          </a:p>
          <a:p>
            <a:r>
              <a:rPr lang="en-US" dirty="0"/>
              <a:t>Associativity</a:t>
            </a:r>
          </a:p>
          <a:p>
            <a:pPr lvl="1"/>
            <a:r>
              <a:rPr lang="en-US" dirty="0"/>
              <a:t>7-4-2 should be (7-4)-2 (which equals 1) and not 7-(4-2) (which equals 5)</a:t>
            </a:r>
          </a:p>
          <a:p>
            <a:pPr lvl="1"/>
            <a:r>
              <a:rPr lang="en-US" dirty="0"/>
              <a:t>the grammar should make sure that the 7-4 happens first, so 7-4 should be lower in the tree</a:t>
            </a:r>
          </a:p>
          <a:p>
            <a:pPr lvl="1"/>
            <a:r>
              <a:rPr lang="en-US" dirty="0"/>
              <a:t>minus and plus are </a:t>
            </a:r>
            <a:r>
              <a:rPr lang="en-US" i="1" dirty="0"/>
              <a:t>left associative</a:t>
            </a:r>
            <a:r>
              <a:rPr lang="en-US" dirty="0"/>
              <a:t> operators, meaning they execute left to right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37C74F2-16F4-BE49-ADC7-4DB670522055}"/>
              </a:ext>
            </a:extLst>
          </p:cNvPr>
          <p:cNvSpPr/>
          <p:nvPr/>
        </p:nvSpPr>
        <p:spPr>
          <a:xfrm>
            <a:off x="8723586" y="365125"/>
            <a:ext cx="1881352" cy="1325563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HW </a:t>
            </a:r>
          </a:p>
          <a:p>
            <a:pPr algn="ctr"/>
            <a:r>
              <a:rPr lang="en-US" dirty="0"/>
              <a:t>Photo Op</a:t>
            </a:r>
          </a:p>
        </p:txBody>
      </p:sp>
    </p:spTree>
    <p:extLst>
      <p:ext uri="{BB962C8B-B14F-4D97-AF65-F5344CB8AC3E}">
        <p14:creationId xmlns:p14="http://schemas.microsoft.com/office/powerpoint/2010/main" val="228693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Fix Precedence Ambiguity?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Precedence: create new, nonterminals that get operators at the correct level of the parse tree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* and / should be lower in the parse tree than + and –</a:t>
            </a:r>
          </a:p>
          <a:p>
            <a:pPr lvl="1"/>
            <a:r>
              <a:rPr lang="en-US" dirty="0"/>
              <a:t>() should happen lower in the parse tree than anything * and /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F7D136-57A2-AF4D-B6F8-A26A1D18A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84" t="60059" r="-604" b="14164"/>
          <a:stretch/>
        </p:blipFill>
        <p:spPr>
          <a:xfrm>
            <a:off x="1277112" y="2864126"/>
            <a:ext cx="6421331" cy="7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10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Fix Precedence Ambiguity?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Precedence: create new, nonterminals that get operators at the correct level of the parse tree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F7D136-57A2-AF4D-B6F8-A26A1D18A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84" t="60059" r="-604" b="14164"/>
          <a:stretch/>
        </p:blipFill>
        <p:spPr>
          <a:xfrm>
            <a:off x="1277112" y="2864126"/>
            <a:ext cx="6421331" cy="787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E59F8C-CE01-CC4D-B469-D58DC6712259}"/>
              </a:ext>
            </a:extLst>
          </p:cNvPr>
          <p:cNvSpPr txBox="1"/>
          <p:nvPr/>
        </p:nvSpPr>
        <p:spPr>
          <a:xfrm>
            <a:off x="133273" y="2905780"/>
            <a:ext cx="114383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Before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5A1157-3FD2-A048-A6CD-3698DFB73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299" y="3388456"/>
            <a:ext cx="3381980" cy="3374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19A0AB-5B55-6E4C-B142-7DC3F1560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782" y="3388456"/>
            <a:ext cx="3505515" cy="337487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62FCFFD-F8E0-CE45-8259-BDC2AAAF391A}"/>
              </a:ext>
            </a:extLst>
          </p:cNvPr>
          <p:cNvSpPr/>
          <p:nvPr/>
        </p:nvSpPr>
        <p:spPr>
          <a:xfrm rot="1817277">
            <a:off x="2166967" y="4289982"/>
            <a:ext cx="2243328" cy="914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A67D2-8F1A-1742-B311-DE4A211F120F}"/>
              </a:ext>
            </a:extLst>
          </p:cNvPr>
          <p:cNvSpPr txBox="1"/>
          <p:nvPr/>
        </p:nvSpPr>
        <p:spPr>
          <a:xfrm>
            <a:off x="4021228" y="3641871"/>
            <a:ext cx="2900474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“*” is lower in the</a:t>
            </a:r>
          </a:p>
          <a:p>
            <a:r>
              <a:rPr lang="en-US" sz="2800" dirty="0"/>
              <a:t>parse tree than “-”</a:t>
            </a:r>
          </a:p>
        </p:txBody>
      </p:sp>
    </p:spTree>
    <p:extLst>
      <p:ext uri="{BB962C8B-B14F-4D97-AF65-F5344CB8AC3E}">
        <p14:creationId xmlns:p14="http://schemas.microsoft.com/office/powerpoint/2010/main" val="1475654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Precedence: create new, nonterminals that get operators at the correct level of the parse tree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AE569-F8AD-C94A-8C1F-F0CB75804FDD}"/>
              </a:ext>
            </a:extLst>
          </p:cNvPr>
          <p:cNvSpPr txBox="1"/>
          <p:nvPr/>
        </p:nvSpPr>
        <p:spPr>
          <a:xfrm>
            <a:off x="6096000" y="3900274"/>
            <a:ext cx="4939747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Change the grammar to push * and / farther from the starting nonterminal than than + and –</a:t>
            </a:r>
          </a:p>
          <a:p>
            <a:endParaRPr lang="en-US" sz="2400" dirty="0"/>
          </a:p>
          <a:p>
            <a:r>
              <a:rPr lang="en-US" sz="2400" dirty="0"/>
              <a:t>Enforcing precedence is done by adding a new nonterminal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F7D136-57A2-AF4D-B6F8-A26A1D18A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84" t="60059" r="-604" b="14164"/>
          <a:stretch/>
        </p:blipFill>
        <p:spPr>
          <a:xfrm>
            <a:off x="1277112" y="2864126"/>
            <a:ext cx="6421331" cy="787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E59F8C-CE01-CC4D-B469-D58DC6712259}"/>
              </a:ext>
            </a:extLst>
          </p:cNvPr>
          <p:cNvSpPr txBox="1"/>
          <p:nvPr/>
        </p:nvSpPr>
        <p:spPr>
          <a:xfrm>
            <a:off x="133273" y="2905780"/>
            <a:ext cx="114383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D6A27-816E-4847-8831-F3F7DC9AA817}"/>
              </a:ext>
            </a:extLst>
          </p:cNvPr>
          <p:cNvSpPr txBox="1"/>
          <p:nvPr/>
        </p:nvSpPr>
        <p:spPr>
          <a:xfrm>
            <a:off x="127640" y="4279761"/>
            <a:ext cx="92140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After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9E562-C9AF-D8C0-D3C4-ED21996E5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112" y="4125096"/>
            <a:ext cx="3492500" cy="1130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Fix Precedence Ambiguity?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1CC7A43-FAD6-D645-8C04-12174D970CEC}"/>
              </a:ext>
            </a:extLst>
          </p:cNvPr>
          <p:cNvSpPr/>
          <p:nvPr/>
        </p:nvSpPr>
        <p:spPr>
          <a:xfrm>
            <a:off x="8723586" y="365125"/>
            <a:ext cx="1881352" cy="1325563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HW </a:t>
            </a:r>
          </a:p>
          <a:p>
            <a:pPr algn="ctr"/>
            <a:r>
              <a:rPr lang="en-US" dirty="0"/>
              <a:t>Photo Op</a:t>
            </a:r>
          </a:p>
        </p:txBody>
      </p:sp>
    </p:spTree>
    <p:extLst>
      <p:ext uri="{BB962C8B-B14F-4D97-AF65-F5344CB8AC3E}">
        <p14:creationId xmlns:p14="http://schemas.microsoft.com/office/powerpoint/2010/main" val="3157810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Fix Precedence Ambiguity?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Precedence: create new, non-terminals that get operators at the correct level of the parse tree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F7D136-57A2-AF4D-B6F8-A26A1D18A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84" t="60059" r="-604" b="14164"/>
          <a:stretch/>
        </p:blipFill>
        <p:spPr>
          <a:xfrm>
            <a:off x="1277112" y="2864126"/>
            <a:ext cx="6421331" cy="787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E59F8C-CE01-CC4D-B469-D58DC6712259}"/>
              </a:ext>
            </a:extLst>
          </p:cNvPr>
          <p:cNvSpPr txBox="1"/>
          <p:nvPr/>
        </p:nvSpPr>
        <p:spPr>
          <a:xfrm>
            <a:off x="133273" y="2905780"/>
            <a:ext cx="114383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Before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41B25-8459-D04F-B25A-C45CBCEB7D0D}"/>
              </a:ext>
            </a:extLst>
          </p:cNvPr>
          <p:cNvSpPr txBox="1"/>
          <p:nvPr/>
        </p:nvSpPr>
        <p:spPr>
          <a:xfrm>
            <a:off x="705192" y="5500892"/>
            <a:ext cx="5087418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cs typeface="Courier New" panose="02070309020205020404" pitchFamily="49" charset="0"/>
              </a:rPr>
              <a:t>Create parse tree for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7 – 5 * 2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Observe how E</a:t>
            </a:r>
            <a:r>
              <a:rPr lang="en-US" sz="2400" dirty="0">
                <a:cs typeface="Courier New" panose="02070309020205020404" pitchFamily="49" charset="0"/>
                <a:sym typeface="Wingdings" pitchFamily="2" charset="2"/>
              </a:rPr>
              <a:t>AD pushes */ down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1C79A-AD3E-C899-6444-AED33D779FB1}"/>
              </a:ext>
            </a:extLst>
          </p:cNvPr>
          <p:cNvSpPr txBox="1"/>
          <p:nvPr/>
        </p:nvSpPr>
        <p:spPr>
          <a:xfrm>
            <a:off x="127640" y="4279761"/>
            <a:ext cx="92140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After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FAEF01-FD30-81D4-C340-844A293AC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112" y="4125096"/>
            <a:ext cx="3492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48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Fix </a:t>
            </a:r>
            <a:r>
              <a:rPr lang="en-US" dirty="0">
                <a:highlight>
                  <a:srgbClr val="FFFF00"/>
                </a:highlight>
              </a:rPr>
              <a:t>Associativity</a:t>
            </a:r>
            <a:r>
              <a:rPr lang="en-US" dirty="0"/>
              <a:t> Ambiguity?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23C16D-2563-F247-93A5-DD30C6B4BB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84" t="60059" r="-604" b="14164"/>
          <a:stretch/>
        </p:blipFill>
        <p:spPr>
          <a:xfrm>
            <a:off x="996697" y="1490439"/>
            <a:ext cx="5952744" cy="7301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B01ADF-7B12-3E4F-85CE-C85BE62F298A}"/>
              </a:ext>
            </a:extLst>
          </p:cNvPr>
          <p:cNvSpPr txBox="1"/>
          <p:nvPr/>
        </p:nvSpPr>
        <p:spPr>
          <a:xfrm>
            <a:off x="8075202" y="1355471"/>
            <a:ext cx="3437095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cs typeface="Courier New" panose="02070309020205020404" pitchFamily="49" charset="0"/>
              </a:rPr>
              <a:t>Create two parse trees for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7 – 3 – 2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Interpret 7-(3-2) vs (7-3)-2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742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60DC-8DCA-644A-989E-98FAABB6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work on just part of HW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1DA02-5075-1B49-9D02-99D8FE362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could I create a </a:t>
            </a:r>
            <a:r>
              <a:rPr lang="en-US" dirty="0" err="1"/>
              <a:t>RegEx</a:t>
            </a:r>
            <a:r>
              <a:rPr lang="en-US" dirty="0"/>
              <a:t> for “AM MDT” or “PM MDT”?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can you generalize this?</a:t>
            </a:r>
          </a:p>
          <a:p>
            <a:pPr lvl="1"/>
            <a:r>
              <a:rPr lang="en-US" dirty="0"/>
              <a:t>“or” looks like what? </a:t>
            </a:r>
          </a:p>
          <a:p>
            <a:pPr lvl="1"/>
            <a:r>
              <a:rPr lang="en-US" dirty="0"/>
              <a:t>two characters next to each other use what </a:t>
            </a:r>
            <a:r>
              <a:rPr lang="en-US" dirty="0" err="1"/>
              <a:t>RegEx</a:t>
            </a:r>
            <a:r>
              <a:rPr lang="en-US" dirty="0"/>
              <a:t> operator?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65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Fix Associativity Ambiguity?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Associativity</a:t>
            </a:r>
            <a:r>
              <a:rPr lang="en-US" dirty="0"/>
              <a:t>: create new, nonterminals that get associativity at the correct level of the parse tree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23C16D-2563-F247-93A5-DD30C6B4BB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84" t="60059" r="-604" b="14164"/>
          <a:stretch/>
        </p:blipFill>
        <p:spPr>
          <a:xfrm>
            <a:off x="996697" y="2820748"/>
            <a:ext cx="5952744" cy="7301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B01ADF-7B12-3E4F-85CE-C85BE62F298A}"/>
              </a:ext>
            </a:extLst>
          </p:cNvPr>
          <p:cNvSpPr txBox="1"/>
          <p:nvPr/>
        </p:nvSpPr>
        <p:spPr>
          <a:xfrm>
            <a:off x="7325448" y="2820748"/>
            <a:ext cx="4783169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cs typeface="Courier New" panose="02070309020205020404" pitchFamily="49" charset="0"/>
              </a:rPr>
              <a:t>Convention: Apply - from left to right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7 – 3 – 2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Interpret 7-(3-2) vs (7-3)-2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80DF4E-CAAE-DB48-847C-35402F35E582}"/>
              </a:ext>
            </a:extLst>
          </p:cNvPr>
          <p:cNvSpPr/>
          <p:nvPr/>
        </p:nvSpPr>
        <p:spPr>
          <a:xfrm>
            <a:off x="9717032" y="3375726"/>
            <a:ext cx="1316736" cy="7802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42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84972" cy="1325563"/>
          </a:xfrm>
        </p:spPr>
        <p:txBody>
          <a:bodyPr/>
          <a:lstStyle/>
          <a:p>
            <a:r>
              <a:rPr lang="en-US" dirty="0"/>
              <a:t>How to Fix Associativity Ambiguity?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Associativity: create new, nonterminals that get associativity at the correct level of the parse tree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112" y="4390284"/>
            <a:ext cx="5998930" cy="1048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53FEF7-FCD6-884C-8F92-BD9E0656DCE1}"/>
              </a:ext>
            </a:extLst>
          </p:cNvPr>
          <p:cNvSpPr txBox="1"/>
          <p:nvPr/>
        </p:nvSpPr>
        <p:spPr>
          <a:xfrm>
            <a:off x="6623172" y="798731"/>
            <a:ext cx="487005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/>
              <a:t>Left Recursion </a:t>
            </a:r>
            <a:r>
              <a:rPr lang="en-US" sz="2400" dirty="0"/>
              <a:t>pushes leftmost use of</a:t>
            </a:r>
          </a:p>
          <a:p>
            <a:r>
              <a:rPr lang="en-US" sz="2400" dirty="0"/>
              <a:t>minus lower in the tree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23C16D-2563-F247-93A5-DD30C6B4B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4" t="60059" r="-604" b="14164"/>
          <a:stretch/>
        </p:blipFill>
        <p:spPr>
          <a:xfrm>
            <a:off x="1277112" y="2779776"/>
            <a:ext cx="7109023" cy="871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EB84F5-EED6-B64E-B0AA-27DF0A42616F}"/>
              </a:ext>
            </a:extLst>
          </p:cNvPr>
          <p:cNvSpPr txBox="1"/>
          <p:nvPr/>
        </p:nvSpPr>
        <p:spPr>
          <a:xfrm>
            <a:off x="133273" y="2905780"/>
            <a:ext cx="114383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A48AB-8942-4343-B6B2-A7FF2EDA1A80}"/>
              </a:ext>
            </a:extLst>
          </p:cNvPr>
          <p:cNvSpPr txBox="1"/>
          <p:nvPr/>
        </p:nvSpPr>
        <p:spPr>
          <a:xfrm>
            <a:off x="133273" y="4605227"/>
            <a:ext cx="92140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After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E7DFCCBC-5D12-4D4E-A632-480DE969B1F6}"/>
              </a:ext>
            </a:extLst>
          </p:cNvPr>
          <p:cNvSpPr/>
          <p:nvPr/>
        </p:nvSpPr>
        <p:spPr>
          <a:xfrm>
            <a:off x="10047890" y="5396487"/>
            <a:ext cx="1881352" cy="1325563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HW </a:t>
            </a:r>
          </a:p>
          <a:p>
            <a:pPr algn="ctr"/>
            <a:r>
              <a:rPr lang="en-US" dirty="0"/>
              <a:t>Photo Op</a:t>
            </a:r>
          </a:p>
        </p:txBody>
      </p:sp>
    </p:spTree>
    <p:extLst>
      <p:ext uri="{BB962C8B-B14F-4D97-AF65-F5344CB8AC3E}">
        <p14:creationId xmlns:p14="http://schemas.microsoft.com/office/powerpoint/2010/main" val="1966539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Associativity: create new, nonterminals that get associativity at the correct level of the parse tree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112" y="4390284"/>
            <a:ext cx="5998930" cy="10481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23C16D-2563-F247-93A5-DD30C6B4B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4" t="60059" r="-604" b="14164"/>
          <a:stretch/>
        </p:blipFill>
        <p:spPr>
          <a:xfrm>
            <a:off x="1277112" y="2779776"/>
            <a:ext cx="7082208" cy="868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EB84F5-EED6-B64E-B0AA-27DF0A42616F}"/>
              </a:ext>
            </a:extLst>
          </p:cNvPr>
          <p:cNvSpPr txBox="1"/>
          <p:nvPr/>
        </p:nvSpPr>
        <p:spPr>
          <a:xfrm>
            <a:off x="133273" y="2905780"/>
            <a:ext cx="114383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A48AB-8942-4343-B6B2-A7FF2EDA1A80}"/>
              </a:ext>
            </a:extLst>
          </p:cNvPr>
          <p:cNvSpPr txBox="1"/>
          <p:nvPr/>
        </p:nvSpPr>
        <p:spPr>
          <a:xfrm>
            <a:off x="133273" y="4605227"/>
            <a:ext cx="92140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After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4D19F17-D4F9-504F-A097-93DC5C7A553F}"/>
              </a:ext>
            </a:extLst>
          </p:cNvPr>
          <p:cNvSpPr/>
          <p:nvPr/>
        </p:nvSpPr>
        <p:spPr>
          <a:xfrm>
            <a:off x="1091251" y="4368393"/>
            <a:ext cx="804680" cy="72701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8CFBDD-038D-4445-8714-0143B3B32933}"/>
              </a:ext>
            </a:extLst>
          </p:cNvPr>
          <p:cNvSpPr/>
          <p:nvPr/>
        </p:nvSpPr>
        <p:spPr>
          <a:xfrm>
            <a:off x="2531689" y="4371624"/>
            <a:ext cx="804680" cy="72701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C0FAF-8CB9-A44E-9085-B53C9663AD53}"/>
              </a:ext>
            </a:extLst>
          </p:cNvPr>
          <p:cNvSpPr txBox="1"/>
          <p:nvPr/>
        </p:nvSpPr>
        <p:spPr>
          <a:xfrm>
            <a:off x="6623172" y="798731"/>
            <a:ext cx="487005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/>
              <a:t>Left Recursion </a:t>
            </a:r>
            <a:r>
              <a:rPr lang="en-US" sz="2400" dirty="0"/>
              <a:t>pushes leftmost use of</a:t>
            </a:r>
          </a:p>
          <a:p>
            <a:r>
              <a:rPr lang="en-US" sz="2400" dirty="0"/>
              <a:t>minus lower in the tree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22FC7-E629-B84B-BF7D-ABD26FBDF9AA}"/>
              </a:ext>
            </a:extLst>
          </p:cNvPr>
          <p:cNvSpPr txBox="1"/>
          <p:nvPr/>
        </p:nvSpPr>
        <p:spPr>
          <a:xfrm>
            <a:off x="2666868" y="5515859"/>
            <a:ext cx="5218608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E on LHS turns into a single E on the RHS</a:t>
            </a:r>
          </a:p>
          <a:p>
            <a:r>
              <a:rPr lang="en-US" sz="2400" dirty="0"/>
              <a:t>The E on the RHS is at the left side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4CB890-0548-A734-E96A-E6F65C6C7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84972" cy="1325563"/>
          </a:xfrm>
        </p:spPr>
        <p:txBody>
          <a:bodyPr/>
          <a:lstStyle/>
          <a:p>
            <a:r>
              <a:rPr lang="en-US" dirty="0"/>
              <a:t>How to Fix Associativity Ambiguity?</a:t>
            </a:r>
          </a:p>
        </p:txBody>
      </p:sp>
    </p:spTree>
    <p:extLst>
      <p:ext uri="{BB962C8B-B14F-4D97-AF65-F5344CB8AC3E}">
        <p14:creationId xmlns:p14="http://schemas.microsoft.com/office/powerpoint/2010/main" val="3554985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Associativity: create new, nonterminals that get associativity at the correct level of the parse tree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112" y="4390284"/>
            <a:ext cx="5998930" cy="10481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23C16D-2563-F247-93A5-DD30C6B4B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4" t="60059" r="-604" b="14164"/>
          <a:stretch/>
        </p:blipFill>
        <p:spPr>
          <a:xfrm>
            <a:off x="1277112" y="2779776"/>
            <a:ext cx="7109023" cy="871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EB84F5-EED6-B64E-B0AA-27DF0A42616F}"/>
              </a:ext>
            </a:extLst>
          </p:cNvPr>
          <p:cNvSpPr txBox="1"/>
          <p:nvPr/>
        </p:nvSpPr>
        <p:spPr>
          <a:xfrm>
            <a:off x="133273" y="2905780"/>
            <a:ext cx="114383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A48AB-8942-4343-B6B2-A7FF2EDA1A80}"/>
              </a:ext>
            </a:extLst>
          </p:cNvPr>
          <p:cNvSpPr txBox="1"/>
          <p:nvPr/>
        </p:nvSpPr>
        <p:spPr>
          <a:xfrm>
            <a:off x="133273" y="4605227"/>
            <a:ext cx="92140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After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C0FAF-8CB9-A44E-9085-B53C9663AD53}"/>
              </a:ext>
            </a:extLst>
          </p:cNvPr>
          <p:cNvSpPr txBox="1"/>
          <p:nvPr/>
        </p:nvSpPr>
        <p:spPr>
          <a:xfrm>
            <a:off x="6623172" y="798731"/>
            <a:ext cx="487005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/>
              <a:t>Left Recursion </a:t>
            </a:r>
            <a:r>
              <a:rPr lang="en-US" sz="2400" dirty="0"/>
              <a:t>pushes leftmost use of</a:t>
            </a:r>
          </a:p>
          <a:p>
            <a:r>
              <a:rPr lang="en-US" sz="2400" dirty="0"/>
              <a:t>minus lower in the tree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4A7-62F8-624A-BAFD-D747E4ACD4F8}"/>
              </a:ext>
            </a:extLst>
          </p:cNvPr>
          <p:cNvSpPr txBox="1"/>
          <p:nvPr/>
        </p:nvSpPr>
        <p:spPr>
          <a:xfrm>
            <a:off x="1763837" y="5704290"/>
            <a:ext cx="2340384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cs typeface="Courier New" panose="02070309020205020404" pitchFamily="49" charset="0"/>
              </a:rPr>
              <a:t>Create parse tree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7 – 3 – 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645016-4429-80FB-2B48-6C6A866DB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84972" cy="1325563"/>
          </a:xfrm>
        </p:spPr>
        <p:txBody>
          <a:bodyPr/>
          <a:lstStyle/>
          <a:p>
            <a:r>
              <a:rPr lang="en-US" dirty="0"/>
              <a:t>How to Fix Associativity Ambiguity?</a:t>
            </a:r>
          </a:p>
        </p:txBody>
      </p:sp>
    </p:spTree>
    <p:extLst>
      <p:ext uri="{BB962C8B-B14F-4D97-AF65-F5344CB8AC3E}">
        <p14:creationId xmlns:p14="http://schemas.microsoft.com/office/powerpoint/2010/main" val="646633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Associativity: create new, nonterminals that get associativity at the correct level of the parse tree</a:t>
            </a:r>
          </a:p>
          <a:p>
            <a:pPr lvl="1"/>
            <a:endParaRPr lang="en-US" dirty="0"/>
          </a:p>
          <a:p>
            <a:r>
              <a:rPr lang="en-US" dirty="0"/>
              <a:t>What about 5</a:t>
            </a:r>
            <a:r>
              <a:rPr lang="en-US" baseline="30000" dirty="0"/>
              <a:t>2^3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This is read right to left (first do 2</a:t>
            </a:r>
            <a:r>
              <a:rPr lang="en-US" baseline="30000" dirty="0"/>
              <a:t>3</a:t>
            </a:r>
            <a:r>
              <a:rPr lang="en-US" dirty="0"/>
              <a:t> and then 5</a:t>
            </a:r>
            <a:r>
              <a:rPr lang="en-US" baseline="30000" dirty="0"/>
              <a:t>8</a:t>
            </a:r>
            <a:r>
              <a:rPr lang="en-US" dirty="0"/>
              <a:t>)</a:t>
            </a:r>
          </a:p>
          <a:p>
            <a:r>
              <a:rPr lang="en-US" dirty="0"/>
              <a:t>Use </a:t>
            </a:r>
            <a:r>
              <a:rPr lang="en-US" b="1" i="1" dirty="0"/>
              <a:t>right recursion</a:t>
            </a:r>
            <a:r>
              <a:rPr lang="en-US" dirty="0"/>
              <a:t> E</a:t>
            </a:r>
            <a:r>
              <a:rPr lang="en-US" dirty="0">
                <a:sym typeface="Wingdings" pitchFamily="2" charset="2"/>
              </a:rPr>
              <a:t> A^E</a:t>
            </a:r>
            <a:endParaRPr lang="en-US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E718D203-BD3D-074F-9040-73306A06D21B}"/>
              </a:ext>
            </a:extLst>
          </p:cNvPr>
          <p:cNvSpPr/>
          <p:nvPr/>
        </p:nvSpPr>
        <p:spPr>
          <a:xfrm>
            <a:off x="8723586" y="365125"/>
            <a:ext cx="1881352" cy="1325563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HW </a:t>
            </a:r>
          </a:p>
          <a:p>
            <a:pPr algn="ctr"/>
            <a:r>
              <a:rPr lang="en-US" dirty="0"/>
              <a:t>Photo Op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560320-FD53-13A4-933A-AF437892D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84972" cy="1325563"/>
          </a:xfrm>
        </p:spPr>
        <p:txBody>
          <a:bodyPr/>
          <a:lstStyle/>
          <a:p>
            <a:r>
              <a:rPr lang="en-US" dirty="0"/>
              <a:t>How to Fix Associativity Ambiguity?</a:t>
            </a:r>
          </a:p>
        </p:txBody>
      </p:sp>
    </p:spTree>
    <p:extLst>
      <p:ext uri="{BB962C8B-B14F-4D97-AF65-F5344CB8AC3E}">
        <p14:creationId xmlns:p14="http://schemas.microsoft.com/office/powerpoint/2010/main" val="554225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Fix Associativity Ambiguity?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Precedence and Associativity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 of fixing both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427" y="2312146"/>
            <a:ext cx="3699743" cy="1002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27" y="3277061"/>
            <a:ext cx="5998930" cy="104814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190445" y="2242868"/>
            <a:ext cx="1604513" cy="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577085" y="2242868"/>
            <a:ext cx="1719533" cy="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ket 12"/>
          <p:cNvSpPr/>
          <p:nvPr/>
        </p:nvSpPr>
        <p:spPr>
          <a:xfrm>
            <a:off x="1871932" y="2510287"/>
            <a:ext cx="175495" cy="508958"/>
          </a:xfrm>
          <a:prstGeom prst="leftBracket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ket 13"/>
          <p:cNvSpPr/>
          <p:nvPr/>
        </p:nvSpPr>
        <p:spPr>
          <a:xfrm>
            <a:off x="1866272" y="3546652"/>
            <a:ext cx="175495" cy="508958"/>
          </a:xfrm>
          <a:prstGeom prst="leftBracket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767" y="4843259"/>
            <a:ext cx="5511111" cy="146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83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60DC-8DCA-644A-989E-98FAABB6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work on just part of HW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1DA02-5075-1B49-9D02-99D8FE362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&lt;012&gt; or &lt;digit&gt; look like in the math of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D6CC6E2-F17F-8642-80F0-40E3693DD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41" y="2362993"/>
            <a:ext cx="6046672" cy="192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23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CEF0D-F304-B261-6444-182CA7895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Grammar Definition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315CBF-84C0-CCFE-9270-EF55BA9AD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73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0569-EAB1-F74A-899F-F1F149734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components of a grammar?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AD9AB-301F-AA46-BE82-7B9847B8F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64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612C-59DF-D345-9F61-60460D5F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components of a grammar?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0BBB5-572C-0243-AD38-A8187ACF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Terminals</a:t>
            </a:r>
          </a:p>
          <a:p>
            <a:r>
              <a:rPr lang="en-US" dirty="0"/>
              <a:t>Non-terminals</a:t>
            </a:r>
          </a:p>
          <a:p>
            <a:r>
              <a:rPr lang="en-US" dirty="0"/>
              <a:t>Starting non-terminals</a:t>
            </a:r>
          </a:p>
          <a:p>
            <a:r>
              <a:rPr lang="en-US" dirty="0"/>
              <a:t>Productions</a:t>
            </a:r>
          </a:p>
        </p:txBody>
      </p:sp>
    </p:spTree>
    <p:extLst>
      <p:ext uri="{BB962C8B-B14F-4D97-AF65-F5344CB8AC3E}">
        <p14:creationId xmlns:p14="http://schemas.microsoft.com/office/powerpoint/2010/main" val="2147086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612C-59DF-D345-9F61-60460D5F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components of a grammar?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0BBB5-572C-0243-AD38-A8187ACF7A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Terminals</a:t>
            </a:r>
          </a:p>
          <a:p>
            <a:r>
              <a:rPr lang="en-US" dirty="0"/>
              <a:t>Non-terminals</a:t>
            </a:r>
          </a:p>
          <a:p>
            <a:r>
              <a:rPr lang="en-US" dirty="0"/>
              <a:t>Starting non-terminals</a:t>
            </a:r>
          </a:p>
          <a:p>
            <a:r>
              <a:rPr lang="en-US" dirty="0"/>
              <a:t>Productions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4075C-22C4-CC42-822C-4BFBF2DB32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Let T = {0,1,2}</a:t>
            </a:r>
          </a:p>
          <a:p>
            <a:r>
              <a:rPr lang="en-US" dirty="0"/>
              <a:t>Make up a grammar that generates the language 01*2</a:t>
            </a:r>
          </a:p>
          <a:p>
            <a:pPr lvl="1"/>
            <a:r>
              <a:rPr lang="en-US" dirty="0"/>
              <a:t>Use S as your starting non-terminal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22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8007</TotalTime>
  <Words>2152</Words>
  <Application>Microsoft Macintosh PowerPoint</Application>
  <PresentationFormat>Widescreen</PresentationFormat>
  <Paragraphs>381</Paragraphs>
  <Slides>45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Courier New</vt:lpstr>
      <vt:lpstr>Office Theme</vt:lpstr>
      <vt:lpstr>Parse Trees and Ambiguous Grammars</vt:lpstr>
      <vt:lpstr>Overview and Due</vt:lpstr>
      <vt:lpstr>Let’s work on just part of HW 4</vt:lpstr>
      <vt:lpstr>Let’s work on just part of HW 4</vt:lpstr>
      <vt:lpstr>Let’s work on just part of HW 4</vt:lpstr>
      <vt:lpstr>Review of Grammar Definition</vt:lpstr>
      <vt:lpstr>What are the components of a grammar?</vt:lpstr>
      <vt:lpstr>What are the components of a grammar?</vt:lpstr>
      <vt:lpstr>What are the components of a grammar?</vt:lpstr>
      <vt:lpstr>How do you tell if a grammar is context free?</vt:lpstr>
      <vt:lpstr>Grammar Elements</vt:lpstr>
      <vt:lpstr>Grammar Elements</vt:lpstr>
      <vt:lpstr>Grammar Elements</vt:lpstr>
      <vt:lpstr>Grammar Elements</vt:lpstr>
      <vt:lpstr>Practice with Derivation Trees</vt:lpstr>
      <vt:lpstr>Project 2</vt:lpstr>
      <vt:lpstr>Project 2</vt:lpstr>
      <vt:lpstr>Project 2 </vt:lpstr>
      <vt:lpstr>Show a derivation of part of the string  using a parse tree</vt:lpstr>
      <vt:lpstr>Parse Trees give Meaning to Strings</vt:lpstr>
      <vt:lpstr>Parse Tree</vt:lpstr>
      <vt:lpstr>Parse Tree</vt:lpstr>
      <vt:lpstr>Parse Tree</vt:lpstr>
      <vt:lpstr>Parse Tree</vt:lpstr>
      <vt:lpstr>What Happens if there are Two Parse Trees for a String</vt:lpstr>
      <vt:lpstr>Ambiguous Grammars</vt:lpstr>
      <vt:lpstr>Ambiguous Grammars</vt:lpstr>
      <vt:lpstr>Ambiguous Grammars</vt:lpstr>
      <vt:lpstr>Ambiguous Grammars</vt:lpstr>
      <vt:lpstr>Ambiguous Grammars</vt:lpstr>
      <vt:lpstr>Ambiguous Grammars</vt:lpstr>
      <vt:lpstr>Ambiguous Grammars</vt:lpstr>
      <vt:lpstr>Ambiguous Grammars</vt:lpstr>
      <vt:lpstr>Two forms of ambiguity</vt:lpstr>
      <vt:lpstr>How to Fix Precedence Ambiguity?</vt:lpstr>
      <vt:lpstr>How to Fix Precedence Ambiguity?</vt:lpstr>
      <vt:lpstr>How to Fix Precedence Ambiguity?</vt:lpstr>
      <vt:lpstr>How to Fix Precedence Ambiguity?</vt:lpstr>
      <vt:lpstr>How to Fix Associativity Ambiguity?</vt:lpstr>
      <vt:lpstr>How to Fix Associativity Ambiguity?</vt:lpstr>
      <vt:lpstr>How to Fix Associativity Ambiguity?</vt:lpstr>
      <vt:lpstr>How to Fix Associativity Ambiguity?</vt:lpstr>
      <vt:lpstr>How to Fix Associativity Ambiguity?</vt:lpstr>
      <vt:lpstr>How to Fix Associativity Ambiguity?</vt:lpstr>
      <vt:lpstr>How to Fix Associativity Ambiguity?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</dc:title>
  <dc:creator>Microsoft account</dc:creator>
  <cp:lastModifiedBy>Michael Goodrich</cp:lastModifiedBy>
  <cp:revision>158</cp:revision>
  <dcterms:created xsi:type="dcterms:W3CDTF">2020-09-01T17:51:58Z</dcterms:created>
  <dcterms:modified xsi:type="dcterms:W3CDTF">2023-09-19T16:19:19Z</dcterms:modified>
</cp:coreProperties>
</file>